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2" r:id="rId2"/>
    <p:sldId id="314" r:id="rId3"/>
    <p:sldId id="381" r:id="rId4"/>
    <p:sldId id="470" r:id="rId5"/>
    <p:sldId id="471" r:id="rId6"/>
    <p:sldId id="435" r:id="rId7"/>
    <p:sldId id="436" r:id="rId8"/>
    <p:sldId id="437" r:id="rId9"/>
    <p:sldId id="439" r:id="rId10"/>
    <p:sldId id="440" r:id="rId11"/>
    <p:sldId id="441" r:id="rId12"/>
    <p:sldId id="443" r:id="rId13"/>
    <p:sldId id="442" r:id="rId14"/>
    <p:sldId id="444" r:id="rId15"/>
    <p:sldId id="445" r:id="rId16"/>
    <p:sldId id="446" r:id="rId17"/>
    <p:sldId id="382" r:id="rId18"/>
    <p:sldId id="447" r:id="rId19"/>
    <p:sldId id="448" r:id="rId20"/>
    <p:sldId id="449" r:id="rId21"/>
    <p:sldId id="450" r:id="rId22"/>
    <p:sldId id="451" r:id="rId23"/>
    <p:sldId id="452" r:id="rId24"/>
    <p:sldId id="453" r:id="rId25"/>
    <p:sldId id="454" r:id="rId26"/>
    <p:sldId id="455" r:id="rId27"/>
    <p:sldId id="456" r:id="rId28"/>
    <p:sldId id="457"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Lst>
  <p:sldSz cx="12192000" cy="6858000"/>
  <p:notesSz cx="6858000" cy="9144000"/>
  <p:custDataLst>
    <p:tags r:id="rId43"/>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95889" autoAdjust="0"/>
  </p:normalViewPr>
  <p:slideViewPr>
    <p:cSldViewPr snapToGrid="0">
      <p:cViewPr varScale="1">
        <p:scale>
          <a:sx n="99" d="100"/>
          <a:sy n="99" d="100"/>
        </p:scale>
        <p:origin x="208" y="7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pPr>
                <a:defRPr/>
              </a:pPr>
              <a:t>2020/10/25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anose="02010600030101010101" pitchFamily="2" charset="-122"/>
              </a:rPr>
              <a:pPr fontAlgn="base">
                <a:spcBef>
                  <a:spcPct val="0"/>
                </a:spcBef>
                <a:spcAft>
                  <a:spcPct val="0"/>
                </a:spcAft>
              </a:pPr>
              <a:t>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RestController</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public class </a:t>
            </a:r>
            <a:r>
              <a:rPr lang="en-US" altLang="zh-CN" dirty="0" err="1"/>
              <a:t>HelloController</a:t>
            </a:r>
            <a:r>
              <a:rPr lang="en-US" altLang="zh-CN" dirty="0"/>
              <a:t> {</a:t>
            </a:r>
            <a:br>
              <a:rPr lang="en-US" altLang="zh-CN" dirty="0"/>
            </a:br>
            <a:br>
              <a:rPr lang="en-US" altLang="zh-CN" dirty="0"/>
            </a:br>
            <a:r>
              <a:rPr lang="en-US" altLang="zh-CN" dirty="0"/>
              <a:t>    </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RequestMapping</a:t>
            </a:r>
            <a:r>
              <a:rPr lang="en-US" altLang="zh-CN" dirty="0"/>
              <a:t>(</a:t>
            </a:r>
            <a:r>
              <a:rPr lang="en-US" altLang="zh-CN" sz="1200" b="1" kern="1200" dirty="0">
                <a:solidFill>
                  <a:schemeClr val="tx1"/>
                </a:solidFill>
                <a:effectLst/>
                <a:latin typeface="+mn-lt"/>
                <a:ea typeface="+mn-ea"/>
                <a:cs typeface="+mn-cs"/>
              </a:rPr>
              <a:t>"/hello"</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public </a:t>
            </a:r>
            <a:r>
              <a:rPr lang="en-US" altLang="zh-CN" dirty="0"/>
              <a:t>String </a:t>
            </a:r>
            <a:r>
              <a:rPr lang="en-US" altLang="zh-CN" dirty="0" err="1"/>
              <a:t>SayHello</a:t>
            </a:r>
            <a:r>
              <a:rPr lang="en-US" altLang="zh-CN" dirty="0"/>
              <a:t>(String name){</a:t>
            </a:r>
            <a:br>
              <a:rPr lang="en-US" altLang="zh-CN" dirty="0"/>
            </a:br>
            <a:r>
              <a:rPr lang="en-US" altLang="zh-CN" dirty="0"/>
              <a:t>        </a:t>
            </a:r>
            <a:r>
              <a:rPr lang="en-US" altLang="zh-CN" sz="1200" b="1" kern="1200" dirty="0">
                <a:solidFill>
                  <a:schemeClr val="tx1"/>
                </a:solidFill>
                <a:effectLst/>
                <a:latin typeface="+mn-lt"/>
                <a:ea typeface="+mn-ea"/>
                <a:cs typeface="+mn-cs"/>
              </a:rPr>
              <a:t>return "Hello " </a:t>
            </a:r>
            <a:r>
              <a:rPr lang="en-US" altLang="zh-CN" dirty="0"/>
              <a:t>+ name;</a:t>
            </a:r>
            <a:br>
              <a:rPr lang="en-US" altLang="zh-CN" dirty="0"/>
            </a:br>
            <a:r>
              <a:rPr lang="en-US" altLang="zh-CN" dirty="0"/>
              <a:t>    }</a:t>
            </a:r>
            <a:br>
              <a:rPr lang="en-US" altLang="zh-CN" dirty="0"/>
            </a:b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35</a:t>
            </a:fld>
            <a:endParaRPr lang="zh-CN" altLang="en-US"/>
          </a:p>
        </p:txBody>
      </p:sp>
    </p:spTree>
    <p:extLst>
      <p:ext uri="{BB962C8B-B14F-4D97-AF65-F5344CB8AC3E}">
        <p14:creationId xmlns:p14="http://schemas.microsoft.com/office/powerpoint/2010/main" val="573023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36</a:t>
            </a:fld>
            <a:endParaRPr lang="zh-CN" altLang="en-US"/>
          </a:p>
        </p:txBody>
      </p:sp>
    </p:spTree>
    <p:extLst>
      <p:ext uri="{BB962C8B-B14F-4D97-AF65-F5344CB8AC3E}">
        <p14:creationId xmlns:p14="http://schemas.microsoft.com/office/powerpoint/2010/main" val="140876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37</a:t>
            </a:fld>
            <a:endParaRPr lang="zh-CN" altLang="en-US"/>
          </a:p>
        </p:txBody>
      </p:sp>
    </p:spTree>
    <p:extLst>
      <p:ext uri="{BB962C8B-B14F-4D97-AF65-F5344CB8AC3E}">
        <p14:creationId xmlns:p14="http://schemas.microsoft.com/office/powerpoint/2010/main" val="38502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@Controller</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public class </a:t>
            </a:r>
            <a:r>
              <a:rPr lang="en-US" altLang="zh-CN" dirty="0" err="1"/>
              <a:t>IndexController</a:t>
            </a:r>
            <a:r>
              <a:rPr lang="en-US" altLang="zh-CN" dirty="0"/>
              <a:t> {</a:t>
            </a:r>
            <a:br>
              <a:rPr lang="en-US" altLang="zh-CN" dirty="0"/>
            </a:br>
            <a:br>
              <a:rPr lang="en-US" altLang="zh-CN" dirty="0"/>
            </a:br>
            <a:r>
              <a:rPr lang="en-US" altLang="zh-CN" dirty="0"/>
              <a:t>    </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RequestMapping</a:t>
            </a:r>
            <a:r>
              <a:rPr lang="en-US" altLang="zh-CN" dirty="0"/>
              <a:t>(</a:t>
            </a:r>
            <a:r>
              <a:rPr lang="en-US" altLang="zh-CN" sz="1200" b="1" kern="1200" dirty="0">
                <a:solidFill>
                  <a:schemeClr val="tx1"/>
                </a:solidFill>
                <a:effectLst/>
                <a:latin typeface="+mn-lt"/>
                <a:ea typeface="+mn-ea"/>
                <a:cs typeface="+mn-cs"/>
              </a:rPr>
              <a:t>"/"</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public </a:t>
            </a:r>
            <a:r>
              <a:rPr lang="en-US" altLang="zh-CN" dirty="0"/>
              <a:t>String index(Model model){</a:t>
            </a:r>
            <a:br>
              <a:rPr lang="en-US" altLang="zh-CN" dirty="0"/>
            </a:br>
            <a:r>
              <a:rPr lang="en-US" altLang="zh-CN" dirty="0"/>
              <a:t>        </a:t>
            </a:r>
            <a:r>
              <a:rPr lang="en-US" altLang="zh-CN" dirty="0" err="1"/>
              <a:t>model.addAttribute</a:t>
            </a:r>
            <a:r>
              <a:rPr lang="en-US" altLang="zh-CN" dirty="0"/>
              <a:t>(</a:t>
            </a:r>
            <a:r>
              <a:rPr lang="en-US" altLang="zh-CN" sz="1200" b="1" kern="1200" dirty="0">
                <a:solidFill>
                  <a:schemeClr val="tx1"/>
                </a:solidFill>
                <a:effectLst/>
                <a:latin typeface="+mn-lt"/>
                <a:ea typeface="+mn-ea"/>
                <a:cs typeface="+mn-cs"/>
              </a:rPr>
              <a:t>"message"</a:t>
            </a:r>
            <a:r>
              <a:rPr lang="en-US" altLang="zh-CN" dirty="0"/>
              <a:t>, </a:t>
            </a:r>
            <a:r>
              <a:rPr lang="en-US" altLang="zh-CN" sz="1200" b="1" kern="1200" dirty="0">
                <a:solidFill>
                  <a:schemeClr val="tx1"/>
                </a:solidFill>
                <a:effectLst/>
                <a:latin typeface="+mn-lt"/>
                <a:ea typeface="+mn-ea"/>
                <a:cs typeface="+mn-cs"/>
              </a:rPr>
              <a:t>"Hello Spring MVC!"</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return "index"</a:t>
            </a:r>
            <a:r>
              <a:rPr lang="en-US" altLang="zh-CN" dirty="0"/>
              <a:t>;</a:t>
            </a:r>
            <a:br>
              <a:rPr lang="en-US" altLang="zh-CN" dirty="0"/>
            </a:br>
            <a:r>
              <a:rPr lang="en-US" altLang="zh-CN" dirty="0"/>
              <a:t>    }</a:t>
            </a:r>
            <a:br>
              <a:rPr lang="en-US" altLang="zh-CN" dirty="0"/>
            </a:b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38</a:t>
            </a:fld>
            <a:endParaRPr lang="zh-CN" altLang="en-US"/>
          </a:p>
        </p:txBody>
      </p:sp>
    </p:spTree>
    <p:extLst>
      <p:ext uri="{BB962C8B-B14F-4D97-AF65-F5344CB8AC3E}">
        <p14:creationId xmlns:p14="http://schemas.microsoft.com/office/powerpoint/2010/main" val="332554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&lt;</a:t>
            </a:r>
            <a:r>
              <a:rPr lang="en-US" altLang="zh-CN" sz="1200" b="1" kern="1200" dirty="0">
                <a:solidFill>
                  <a:schemeClr val="tx1"/>
                </a:solidFill>
                <a:effectLst/>
                <a:latin typeface="+mn-lt"/>
                <a:ea typeface="+mn-ea"/>
                <a:cs typeface="+mn-cs"/>
              </a:rPr>
              <a:t>h1 </a:t>
            </a:r>
            <a:r>
              <a:rPr lang="en-US" altLang="zh-CN" sz="1200" b="1" kern="1200" dirty="0" err="1">
                <a:solidFill>
                  <a:schemeClr val="tx1"/>
                </a:solidFill>
                <a:effectLst/>
                <a:latin typeface="+mn-lt"/>
                <a:ea typeface="+mn-ea"/>
                <a:cs typeface="+mn-cs"/>
              </a:rPr>
              <a:t>th:text</a:t>
            </a:r>
            <a:r>
              <a:rPr lang="en-US" altLang="zh-CN" sz="1200" b="1" kern="1200" dirty="0">
                <a:solidFill>
                  <a:schemeClr val="tx1"/>
                </a:solidFill>
                <a:effectLst/>
                <a:latin typeface="+mn-lt"/>
                <a:ea typeface="+mn-ea"/>
                <a:cs typeface="+mn-cs"/>
              </a:rPr>
              <a:t>="${message}"</a:t>
            </a:r>
            <a:r>
              <a:rPr lang="en-US" altLang="zh-CN" dirty="0">
                <a:effectLst/>
              </a:rPr>
              <a:t>&gt;&lt;/</a:t>
            </a:r>
            <a:r>
              <a:rPr lang="en-US" altLang="zh-CN" sz="1200" b="1" kern="1200" dirty="0">
                <a:solidFill>
                  <a:schemeClr val="tx1"/>
                </a:solidFill>
                <a:effectLst/>
                <a:latin typeface="+mn-lt"/>
                <a:ea typeface="+mn-ea"/>
                <a:cs typeface="+mn-cs"/>
              </a:rPr>
              <a:t>h1</a:t>
            </a:r>
            <a:r>
              <a:rPr lang="en-US" altLang="zh-CN" dirty="0">
                <a:effectLst/>
              </a:rPr>
              <a:t>&gt;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39</a:t>
            </a:fld>
            <a:endParaRPr lang="zh-CN" altLang="en-US"/>
          </a:p>
        </p:txBody>
      </p:sp>
    </p:spTree>
    <p:extLst>
      <p:ext uri="{BB962C8B-B14F-4D97-AF65-F5344CB8AC3E}">
        <p14:creationId xmlns:p14="http://schemas.microsoft.com/office/powerpoint/2010/main" val="79635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&lt;</a:t>
            </a:r>
            <a:r>
              <a:rPr lang="en-US" altLang="zh-CN" sz="1200" b="1" kern="1200" dirty="0">
                <a:solidFill>
                  <a:schemeClr val="tx1"/>
                </a:solidFill>
                <a:effectLst/>
                <a:latin typeface="+mn-lt"/>
                <a:ea typeface="+mn-ea"/>
                <a:cs typeface="+mn-cs"/>
              </a:rPr>
              <a:t>h1 </a:t>
            </a:r>
            <a:r>
              <a:rPr lang="en-US" altLang="zh-CN" sz="1200" b="1" kern="1200" dirty="0" err="1">
                <a:solidFill>
                  <a:schemeClr val="tx1"/>
                </a:solidFill>
                <a:effectLst/>
                <a:latin typeface="+mn-lt"/>
                <a:ea typeface="+mn-ea"/>
                <a:cs typeface="+mn-cs"/>
              </a:rPr>
              <a:t>th:text</a:t>
            </a:r>
            <a:r>
              <a:rPr lang="en-US" altLang="zh-CN" sz="1200" b="1" kern="1200" dirty="0">
                <a:solidFill>
                  <a:schemeClr val="tx1"/>
                </a:solidFill>
                <a:effectLst/>
                <a:latin typeface="+mn-lt"/>
                <a:ea typeface="+mn-ea"/>
                <a:cs typeface="+mn-cs"/>
              </a:rPr>
              <a:t>="${message}"</a:t>
            </a:r>
            <a:r>
              <a:rPr lang="en-US" altLang="zh-CN" dirty="0">
                <a:effectLst/>
              </a:rPr>
              <a:t>&gt;&lt;/</a:t>
            </a:r>
            <a:r>
              <a:rPr lang="en-US" altLang="zh-CN" sz="1200" b="1" kern="1200" dirty="0">
                <a:solidFill>
                  <a:schemeClr val="tx1"/>
                </a:solidFill>
                <a:effectLst/>
                <a:latin typeface="+mn-lt"/>
                <a:ea typeface="+mn-ea"/>
                <a:cs typeface="+mn-cs"/>
              </a:rPr>
              <a:t>h1</a:t>
            </a:r>
            <a:r>
              <a:rPr lang="en-US" altLang="zh-CN" dirty="0">
                <a:effectLst/>
              </a:rPr>
              <a:t>&gt;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pPr>
                <a:defRPr/>
              </a:pPr>
              <a:t>40</a:t>
            </a:fld>
            <a:endParaRPr lang="zh-CN" altLang="en-US"/>
          </a:p>
        </p:txBody>
      </p:sp>
    </p:spTree>
    <p:extLst>
      <p:ext uri="{BB962C8B-B14F-4D97-AF65-F5344CB8AC3E}">
        <p14:creationId xmlns:p14="http://schemas.microsoft.com/office/powerpoint/2010/main" val="2984715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b="1"/>
            </a:lvl1pPr>
          </a:lstStyle>
          <a:p>
            <a:pPr lvl="0"/>
            <a:r>
              <a:rPr lang="zh-CN" altLang="en-US" dirty="0"/>
              <a:t>单击此处编辑母版标题样式</a:t>
            </a:r>
          </a:p>
        </p:txBody>
      </p:sp>
    </p:spTree>
    <p:extLst>
      <p:ext uri="{BB962C8B-B14F-4D97-AF65-F5344CB8AC3E}">
        <p14:creationId xmlns:p14="http://schemas.microsoft.com/office/powerpoint/2010/main" val="5369442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pPr>
                <a:defRPr/>
              </a:pPr>
              <a:t>2020/10/25</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189"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377"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566"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754"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spring.io/projects" TargetMode="Externa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spring.io/spring/docs/current/spring-framework-reference/pdf/web.pdf" TargetMode="External"/><Relationship Id="rId1" Type="http://schemas.openxmlformats.org/officeDocument/2006/relationships/slideLayout" Target="../slideLayouts/slideLayout1.xml"/><Relationship Id="rId4" Type="http://schemas.openxmlformats.org/officeDocument/2006/relationships/hyperlink" Target="https://hotframeworks.com/languages/java"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docs.spring.io/spring-boot/docs/2.2.0.RELEASE/reference/pdf/spring-boot-reference.pdf"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heim.ifi.uio.no/~trygver/themes/mvc/mvc-index.html"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01612"/>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5</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MVC</a:t>
            </a:r>
            <a:r>
              <a:rPr lang="zh-CN" altLang="en-US" sz="2000" dirty="0">
                <a:solidFill>
                  <a:schemeClr val="bg1"/>
                </a:solidFill>
                <a:latin typeface="+mn-ea"/>
                <a:ea typeface="+mn-ea"/>
                <a:cs typeface="Lao UI" panose="020B0502040204020203" pitchFamily="34" charset="0"/>
              </a:rPr>
              <a:t>与</a:t>
            </a:r>
            <a:r>
              <a:rPr lang="en-US" altLang="zh-CN" sz="2000" dirty="0">
                <a:solidFill>
                  <a:schemeClr val="bg1"/>
                </a:solidFill>
                <a:latin typeface="+mn-ea"/>
                <a:ea typeface="+mn-ea"/>
                <a:cs typeface="Lao UI" panose="020B0502040204020203" pitchFamily="34" charset="0"/>
              </a:rPr>
              <a:t>Spring</a:t>
            </a:r>
            <a:r>
              <a:rPr lang="zh-CN" altLang="en-US" sz="2000" dirty="0">
                <a:solidFill>
                  <a:schemeClr val="bg1"/>
                </a:solidFill>
                <a:latin typeface="+mn-ea"/>
                <a:ea typeface="+mn-ea"/>
                <a:cs typeface="Lao UI" panose="020B0502040204020203" pitchFamily="34" charset="0"/>
              </a:rPr>
              <a:t> </a:t>
            </a:r>
            <a:r>
              <a:rPr lang="en-US" altLang="zh-CN" sz="2000" dirty="0">
                <a:solidFill>
                  <a:schemeClr val="bg1"/>
                </a:solidFill>
                <a:latin typeface="+mn-ea"/>
                <a:ea typeface="+mn-ea"/>
                <a:cs typeface="Lao UI" panose="020B0502040204020203" pitchFamily="34" charset="0"/>
              </a:rPr>
              <a:t>Web</a:t>
            </a:r>
            <a:r>
              <a:rPr lang="zh-CN" altLang="en-US" sz="2000" dirty="0">
                <a:solidFill>
                  <a:schemeClr val="bg1"/>
                </a:solidFill>
                <a:latin typeface="+mn-ea"/>
                <a:ea typeface="+mn-ea"/>
                <a:cs typeface="Lao UI" panose="020B0502040204020203" pitchFamily="34" charset="0"/>
              </a:rPr>
              <a:t>开发框架简介</a:t>
            </a:r>
            <a:endParaRPr lang="en-US" altLang="zh-CN"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15" name="图片 14"/>
          <p:cNvPicPr>
            <a:picLocks noChangeAspect="1"/>
          </p:cNvPicPr>
          <p:nvPr/>
        </p:nvPicPr>
        <p:blipFill>
          <a:blip r:embed="rId2"/>
          <a:stretch>
            <a:fillRect/>
          </a:stretch>
        </p:blipFill>
        <p:spPr>
          <a:xfrm>
            <a:off x="5095173" y="1893417"/>
            <a:ext cx="5180952" cy="4590476"/>
          </a:xfrm>
          <a:prstGeom prst="rect">
            <a:avLst/>
          </a:prstGeom>
        </p:spPr>
      </p:pic>
      <p:sp>
        <p:nvSpPr>
          <p:cNvPr id="16" name="文本框 15"/>
          <p:cNvSpPr txBox="1"/>
          <p:nvPr/>
        </p:nvSpPr>
        <p:spPr>
          <a:xfrm>
            <a:off x="590843" y="2743200"/>
            <a:ext cx="3724096" cy="1477328"/>
          </a:xfrm>
          <a:prstGeom prst="rect">
            <a:avLst/>
          </a:prstGeom>
          <a:noFill/>
        </p:spPr>
        <p:txBody>
          <a:bodyPr wrap="none" rtlCol="0">
            <a:spAutoFit/>
          </a:bodyPr>
          <a:lstStyle/>
          <a:p>
            <a:r>
              <a:rPr lang="zh-CN" altLang="en-US" dirty="0"/>
              <a:t>只有一个</a:t>
            </a:r>
            <a:r>
              <a:rPr lang="en-US" altLang="zh-CN" dirty="0"/>
              <a:t>Servlet</a:t>
            </a:r>
            <a:r>
              <a:rPr lang="zh-CN" altLang="en-US" dirty="0"/>
              <a:t>：</a:t>
            </a:r>
            <a:r>
              <a:rPr lang="en-US" altLang="zh-CN" dirty="0" err="1"/>
              <a:t>DispatchServlet</a:t>
            </a:r>
            <a:endParaRPr lang="en-US" altLang="zh-CN" dirty="0"/>
          </a:p>
          <a:p>
            <a:endParaRPr lang="en-US" altLang="zh-CN" dirty="0"/>
          </a:p>
          <a:p>
            <a:r>
              <a:rPr lang="zh-CN" altLang="en-US" dirty="0"/>
              <a:t>定义了一个接口</a:t>
            </a:r>
            <a:r>
              <a:rPr lang="en-US" altLang="zh-CN" dirty="0"/>
              <a:t>Controller</a:t>
            </a:r>
          </a:p>
          <a:p>
            <a:endParaRPr lang="en-US" altLang="zh-CN" dirty="0"/>
          </a:p>
          <a:p>
            <a:r>
              <a:rPr lang="zh-CN" altLang="en-US" dirty="0"/>
              <a:t>定义了四个类实现了</a:t>
            </a:r>
            <a:r>
              <a:rPr lang="en-US" altLang="zh-CN" dirty="0"/>
              <a:t>Controller</a:t>
            </a:r>
            <a:r>
              <a:rPr lang="zh-CN" altLang="en-US" dirty="0"/>
              <a:t>接口</a:t>
            </a:r>
          </a:p>
        </p:txBody>
      </p:sp>
    </p:spTree>
    <p:extLst>
      <p:ext uri="{BB962C8B-B14F-4D97-AF65-F5344CB8AC3E}">
        <p14:creationId xmlns:p14="http://schemas.microsoft.com/office/powerpoint/2010/main" val="20057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948327" y="2401702"/>
            <a:ext cx="9883796" cy="3851019"/>
          </a:xfrm>
          <a:prstGeom prst="rect">
            <a:avLst/>
          </a:prstGeom>
        </p:spPr>
      </p:pic>
      <p:cxnSp>
        <p:nvCxnSpPr>
          <p:cNvPr id="6" name="直接箭头连接符 5"/>
          <p:cNvCxnSpPr/>
          <p:nvPr/>
        </p:nvCxnSpPr>
        <p:spPr>
          <a:xfrm flipH="1">
            <a:off x="7920111" y="1645920"/>
            <a:ext cx="844061" cy="106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342141" y="1276588"/>
            <a:ext cx="3549370" cy="400110"/>
          </a:xfrm>
          <a:prstGeom prst="rect">
            <a:avLst/>
          </a:prstGeom>
          <a:noFill/>
        </p:spPr>
        <p:txBody>
          <a:bodyPr wrap="none" rtlCol="0">
            <a:spAutoFit/>
          </a:bodyPr>
          <a:lstStyle/>
          <a:p>
            <a:r>
              <a:rPr lang="en-US" altLang="zh-CN" sz="2000" dirty="0" err="1"/>
              <a:t>DispatchServlet</a:t>
            </a:r>
            <a:r>
              <a:rPr lang="zh-CN" altLang="en-US" sz="2000" dirty="0"/>
              <a:t>是默认</a:t>
            </a:r>
            <a:r>
              <a:rPr lang="en-US" altLang="zh-CN" sz="2000" dirty="0"/>
              <a:t>Servlet</a:t>
            </a:r>
            <a:endParaRPr lang="zh-CN" altLang="en-US" sz="2000" dirty="0"/>
          </a:p>
        </p:txBody>
      </p:sp>
      <p:cxnSp>
        <p:nvCxnSpPr>
          <p:cNvPr id="9" name="直接箭头连接符 8"/>
          <p:cNvCxnSpPr/>
          <p:nvPr/>
        </p:nvCxnSpPr>
        <p:spPr>
          <a:xfrm flipV="1">
            <a:off x="647114" y="4121834"/>
            <a:ext cx="1237957" cy="618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703385" y="4994031"/>
            <a:ext cx="1181686" cy="618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0" y="5896832"/>
            <a:ext cx="2364750" cy="400110"/>
          </a:xfrm>
          <a:prstGeom prst="rect">
            <a:avLst/>
          </a:prstGeom>
          <a:noFill/>
        </p:spPr>
        <p:txBody>
          <a:bodyPr wrap="none" rtlCol="0">
            <a:spAutoFit/>
          </a:bodyPr>
          <a:lstStyle/>
          <a:p>
            <a:r>
              <a:rPr lang="zh-CN" altLang="en-US" sz="2000" dirty="0"/>
              <a:t>都交由</a:t>
            </a:r>
            <a:r>
              <a:rPr lang="en-US" altLang="zh-CN" sz="2000" dirty="0"/>
              <a:t>process</a:t>
            </a:r>
            <a:r>
              <a:rPr lang="zh-CN" altLang="en-US" sz="2000" dirty="0"/>
              <a:t>处理</a:t>
            </a:r>
          </a:p>
        </p:txBody>
      </p:sp>
    </p:spTree>
    <p:extLst>
      <p:ext uri="{BB962C8B-B14F-4D97-AF65-F5344CB8AC3E}">
        <p14:creationId xmlns:p14="http://schemas.microsoft.com/office/powerpoint/2010/main" val="265792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2"/>
          <a:stretch>
            <a:fillRect/>
          </a:stretch>
        </p:blipFill>
        <p:spPr>
          <a:xfrm>
            <a:off x="1095736" y="2379248"/>
            <a:ext cx="9750455" cy="3988216"/>
          </a:xfrm>
          <a:prstGeom prst="rect">
            <a:avLst/>
          </a:prstGeom>
        </p:spPr>
      </p:pic>
      <p:cxnSp>
        <p:nvCxnSpPr>
          <p:cNvPr id="7" name="直接箭头连接符 6"/>
          <p:cNvCxnSpPr/>
          <p:nvPr/>
        </p:nvCxnSpPr>
        <p:spPr>
          <a:xfrm flipH="1">
            <a:off x="5303520" y="3530991"/>
            <a:ext cx="2729132" cy="562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5809957" y="3643532"/>
            <a:ext cx="2222695" cy="171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032652" y="3082490"/>
            <a:ext cx="3854548" cy="1477328"/>
          </a:xfrm>
          <a:prstGeom prst="rect">
            <a:avLst/>
          </a:prstGeom>
          <a:noFill/>
        </p:spPr>
        <p:txBody>
          <a:bodyPr wrap="square" rtlCol="0">
            <a:spAutoFit/>
          </a:bodyPr>
          <a:lstStyle/>
          <a:p>
            <a:pPr>
              <a:lnSpc>
                <a:spcPct val="150000"/>
              </a:lnSpc>
            </a:pPr>
            <a:r>
              <a:rPr lang="zh-CN" altLang="en-US" sz="2000" dirty="0"/>
              <a:t>根据</a:t>
            </a:r>
            <a:r>
              <a:rPr lang="en-US" altLang="zh-CN" sz="2000" dirty="0" err="1"/>
              <a:t>url</a:t>
            </a:r>
            <a:r>
              <a:rPr lang="zh-CN" altLang="en-US" sz="2000" dirty="0"/>
              <a:t>实例化不同的</a:t>
            </a:r>
            <a:r>
              <a:rPr lang="en-US" altLang="zh-CN" sz="2000" dirty="0"/>
              <a:t>Controller</a:t>
            </a:r>
            <a:r>
              <a:rPr lang="zh-CN" altLang="en-US" sz="2000" dirty="0"/>
              <a:t>，并通过调用</a:t>
            </a:r>
            <a:r>
              <a:rPr lang="en-US" altLang="zh-CN" sz="2000" dirty="0" err="1"/>
              <a:t>handleRequest</a:t>
            </a:r>
            <a:r>
              <a:rPr lang="zh-CN" altLang="en-US" sz="2000" dirty="0"/>
              <a:t>将请求交给该</a:t>
            </a:r>
            <a:r>
              <a:rPr lang="en-US" altLang="zh-CN" sz="2000" dirty="0"/>
              <a:t>Controller</a:t>
            </a:r>
            <a:r>
              <a:rPr lang="zh-CN" altLang="en-US" sz="2000" dirty="0"/>
              <a:t>处理</a:t>
            </a:r>
          </a:p>
        </p:txBody>
      </p:sp>
    </p:spTree>
    <p:extLst>
      <p:ext uri="{BB962C8B-B14F-4D97-AF65-F5344CB8AC3E}">
        <p14:creationId xmlns:p14="http://schemas.microsoft.com/office/powerpoint/2010/main" val="3937714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2"/>
          <a:stretch>
            <a:fillRect/>
          </a:stretch>
        </p:blipFill>
        <p:spPr>
          <a:xfrm>
            <a:off x="1146189" y="2446050"/>
            <a:ext cx="9320173" cy="4072451"/>
          </a:xfrm>
          <a:prstGeom prst="rect">
            <a:avLst/>
          </a:prstGeom>
        </p:spPr>
      </p:pic>
      <p:cxnSp>
        <p:nvCxnSpPr>
          <p:cNvPr id="7" name="直接箭头连接符 6"/>
          <p:cNvCxnSpPr/>
          <p:nvPr/>
        </p:nvCxnSpPr>
        <p:spPr>
          <a:xfrm flipH="1">
            <a:off x="6738425" y="4614203"/>
            <a:ext cx="2588455" cy="562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369083" y="3902213"/>
            <a:ext cx="2166424" cy="1423980"/>
          </a:xfrm>
          <a:prstGeom prst="rect">
            <a:avLst/>
          </a:prstGeom>
          <a:noFill/>
        </p:spPr>
        <p:txBody>
          <a:bodyPr wrap="square" rtlCol="0">
            <a:spAutoFit/>
          </a:bodyPr>
          <a:lstStyle/>
          <a:p>
            <a:pPr>
              <a:lnSpc>
                <a:spcPct val="150000"/>
              </a:lnSpc>
            </a:pPr>
            <a:r>
              <a:rPr lang="zh-CN" altLang="en-US" sz="2000" dirty="0"/>
              <a:t>根据</a:t>
            </a:r>
            <a:r>
              <a:rPr lang="en-US" altLang="zh-CN" sz="2000" dirty="0"/>
              <a:t>controller</a:t>
            </a:r>
            <a:r>
              <a:rPr lang="zh-CN" altLang="en-US" sz="2000" dirty="0"/>
              <a:t>返回的</a:t>
            </a:r>
            <a:r>
              <a:rPr lang="en-US" altLang="zh-CN" sz="2000" dirty="0" err="1"/>
              <a:t>jsp</a:t>
            </a:r>
            <a:r>
              <a:rPr lang="zh-CN" altLang="en-US" sz="2000" dirty="0"/>
              <a:t>文件名称，</a:t>
            </a:r>
            <a:r>
              <a:rPr lang="en-US" altLang="zh-CN" sz="2000" dirty="0"/>
              <a:t>forward</a:t>
            </a:r>
            <a:r>
              <a:rPr lang="zh-CN" altLang="en-US" sz="2000" dirty="0"/>
              <a:t>请求</a:t>
            </a:r>
          </a:p>
        </p:txBody>
      </p:sp>
    </p:spTree>
    <p:extLst>
      <p:ext uri="{BB962C8B-B14F-4D97-AF65-F5344CB8AC3E}">
        <p14:creationId xmlns:p14="http://schemas.microsoft.com/office/powerpoint/2010/main" val="20603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2265821" y="2753913"/>
            <a:ext cx="7368403" cy="3126382"/>
          </a:xfrm>
          <a:prstGeom prst="rect">
            <a:avLst/>
          </a:prstGeom>
        </p:spPr>
      </p:pic>
      <p:cxnSp>
        <p:nvCxnSpPr>
          <p:cNvPr id="9" name="直接箭头连接符 8"/>
          <p:cNvCxnSpPr/>
          <p:nvPr/>
        </p:nvCxnSpPr>
        <p:spPr>
          <a:xfrm flipH="1">
            <a:off x="6738425" y="2391508"/>
            <a:ext cx="2467808" cy="218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009284" y="1837510"/>
            <a:ext cx="2399613" cy="553998"/>
          </a:xfrm>
          <a:prstGeom prst="rect">
            <a:avLst/>
          </a:prstGeom>
          <a:noFill/>
        </p:spPr>
        <p:txBody>
          <a:bodyPr wrap="square" rtlCol="0">
            <a:spAutoFit/>
          </a:bodyPr>
          <a:lstStyle/>
          <a:p>
            <a:pPr>
              <a:lnSpc>
                <a:spcPct val="150000"/>
              </a:lnSpc>
            </a:pPr>
            <a:r>
              <a:rPr lang="en-US" altLang="zh-CN" sz="2000" dirty="0"/>
              <a:t>Controller</a:t>
            </a:r>
            <a:r>
              <a:rPr lang="zh-CN" altLang="en-US" sz="2000" dirty="0"/>
              <a:t>接口定义</a:t>
            </a:r>
          </a:p>
        </p:txBody>
      </p:sp>
    </p:spTree>
    <p:extLst>
      <p:ext uri="{BB962C8B-B14F-4D97-AF65-F5344CB8AC3E}">
        <p14:creationId xmlns:p14="http://schemas.microsoft.com/office/powerpoint/2010/main" val="1676883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43597" y="1420732"/>
            <a:ext cx="8263168" cy="5106678"/>
          </a:xfrm>
          <a:prstGeom prst="rect">
            <a:avLst/>
          </a:prstGeom>
        </p:spPr>
      </p:pic>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64916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zh-CN" altLang="en-US" sz="2000" dirty="0">
                <a:sym typeface="+mn-ea"/>
              </a:rPr>
              <a:t>一个自己实现</a:t>
            </a:r>
            <a:r>
              <a:rPr lang="en-US" altLang="zh-CN" sz="2000" dirty="0">
                <a:sym typeface="+mn-ea"/>
              </a:rPr>
              <a:t>Dispatcher</a:t>
            </a:r>
            <a:r>
              <a:rPr lang="zh-CN" altLang="en-US" sz="2000" dirty="0">
                <a:sym typeface="+mn-ea"/>
              </a:rPr>
              <a:t>的示例：</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cxnSp>
        <p:nvCxnSpPr>
          <p:cNvPr id="9" name="直接箭头连接符 8"/>
          <p:cNvCxnSpPr/>
          <p:nvPr/>
        </p:nvCxnSpPr>
        <p:spPr>
          <a:xfrm flipH="1" flipV="1">
            <a:off x="8426548" y="1700674"/>
            <a:ext cx="1195754" cy="1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192164" y="1148194"/>
            <a:ext cx="2399613" cy="553998"/>
          </a:xfrm>
          <a:prstGeom prst="rect">
            <a:avLst/>
          </a:prstGeom>
          <a:noFill/>
        </p:spPr>
        <p:txBody>
          <a:bodyPr wrap="square" rtlCol="0">
            <a:spAutoFit/>
          </a:bodyPr>
          <a:lstStyle/>
          <a:p>
            <a:pPr>
              <a:lnSpc>
                <a:spcPct val="150000"/>
              </a:lnSpc>
            </a:pPr>
            <a:r>
              <a:rPr lang="zh-CN" altLang="en-US" sz="2000" dirty="0"/>
              <a:t>实现</a:t>
            </a:r>
            <a:r>
              <a:rPr lang="en-US" altLang="zh-CN" sz="2000" dirty="0"/>
              <a:t>Controller</a:t>
            </a:r>
            <a:r>
              <a:rPr lang="zh-CN" altLang="en-US" sz="2000" dirty="0"/>
              <a:t>接口</a:t>
            </a:r>
          </a:p>
        </p:txBody>
      </p:sp>
      <p:cxnSp>
        <p:nvCxnSpPr>
          <p:cNvPr id="12" name="直接箭头连接符 11"/>
          <p:cNvCxnSpPr/>
          <p:nvPr/>
        </p:nvCxnSpPr>
        <p:spPr>
          <a:xfrm flipV="1">
            <a:off x="2897945" y="2672862"/>
            <a:ext cx="1842867" cy="829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024554" y="3826412"/>
            <a:ext cx="1856935" cy="1744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50371" y="3359716"/>
            <a:ext cx="3764037" cy="1015663"/>
          </a:xfrm>
          <a:prstGeom prst="rect">
            <a:avLst/>
          </a:prstGeom>
          <a:noFill/>
        </p:spPr>
        <p:txBody>
          <a:bodyPr wrap="square" rtlCol="0">
            <a:spAutoFit/>
          </a:bodyPr>
          <a:lstStyle/>
          <a:p>
            <a:pPr>
              <a:lnSpc>
                <a:spcPct val="150000"/>
              </a:lnSpc>
            </a:pPr>
            <a:r>
              <a:rPr lang="zh-CN" altLang="en-US" sz="2000" dirty="0"/>
              <a:t>处理完业务之后，返回拟采用的</a:t>
            </a:r>
            <a:r>
              <a:rPr lang="en-US" altLang="zh-CN" sz="2000" dirty="0" err="1"/>
              <a:t>jsp</a:t>
            </a:r>
            <a:r>
              <a:rPr lang="zh-CN" altLang="en-US" sz="2000" dirty="0"/>
              <a:t>文件名</a:t>
            </a:r>
          </a:p>
        </p:txBody>
      </p:sp>
    </p:spTree>
    <p:extLst>
      <p:ext uri="{BB962C8B-B14F-4D97-AF65-F5344CB8AC3E}">
        <p14:creationId xmlns:p14="http://schemas.microsoft.com/office/powerpoint/2010/main" val="163642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565026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en-US" altLang="zh-CN" sz="2000" dirty="0">
                <a:sym typeface="+mn-ea"/>
              </a:rPr>
              <a:t>  Dispatcher</a:t>
            </a:r>
            <a:r>
              <a:rPr lang="zh-CN" altLang="en-US" sz="2000" dirty="0">
                <a:sym typeface="+mn-ea"/>
              </a:rPr>
              <a:t>需要完成的基本工作：</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根据</a:t>
            </a:r>
            <a:r>
              <a:rPr lang="en-US" altLang="zh-CN" sz="2000" dirty="0">
                <a:sym typeface="+mn-ea"/>
              </a:rPr>
              <a:t>URI</a:t>
            </a:r>
            <a:r>
              <a:rPr lang="zh-CN" altLang="en-US" sz="2000" dirty="0">
                <a:sym typeface="+mn-ea"/>
              </a:rPr>
              <a:t>调用相应的控制器（</a:t>
            </a:r>
            <a:r>
              <a:rPr lang="en-US" altLang="zh-CN" sz="2000" dirty="0">
                <a:sym typeface="+mn-ea"/>
              </a:rPr>
              <a:t>action/controller</a:t>
            </a:r>
            <a:r>
              <a:rPr lang="zh-CN" altLang="en-US" sz="2000" dirty="0">
                <a:sym typeface="+mn-ea"/>
              </a:rPr>
              <a:t>）</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实例化正确的控制器类</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调用控制器类的相应方法</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实现</a:t>
            </a:r>
            <a:r>
              <a:rPr lang="en-US" altLang="zh-CN" sz="2000" dirty="0">
                <a:sym typeface="+mn-ea"/>
              </a:rPr>
              <a:t>http</a:t>
            </a:r>
            <a:r>
              <a:rPr lang="zh-CN" altLang="en-US" sz="2000" dirty="0">
                <a:sym typeface="+mn-ea"/>
              </a:rPr>
              <a:t>请求的转发（如</a:t>
            </a:r>
            <a:r>
              <a:rPr lang="en-US" altLang="zh-CN" sz="2000" dirty="0">
                <a:sym typeface="+mn-ea"/>
              </a:rPr>
              <a:t>forward</a:t>
            </a:r>
            <a:r>
              <a:rPr lang="zh-CN" altLang="en-US" sz="2000" dirty="0">
                <a:sym typeface="+mn-ea"/>
              </a:rPr>
              <a:t>到一个</a:t>
            </a:r>
            <a:r>
              <a:rPr lang="en-US" altLang="zh-CN" sz="2000" dirty="0" err="1">
                <a:sym typeface="+mn-ea"/>
              </a:rPr>
              <a:t>jsp</a:t>
            </a:r>
            <a:r>
              <a:rPr lang="zh-CN" altLang="en-US" sz="2000" dirty="0">
                <a:sym typeface="+mn-ea"/>
              </a:rPr>
              <a:t>页面）</a:t>
            </a: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使用</a:t>
            </a:r>
            <a:r>
              <a:rPr lang="en-US" altLang="zh-CN" sz="2000" dirty="0">
                <a:sym typeface="+mn-ea"/>
              </a:rPr>
              <a:t>Dispatcher</a:t>
            </a:r>
            <a:r>
              <a:rPr lang="zh-CN" altLang="en-US" sz="2000" dirty="0">
                <a:sym typeface="+mn-ea"/>
              </a:rPr>
              <a:t>的好处：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进一步实现控制逻辑的分离，提高应用程序的灵活性和可重用性，</a:t>
            </a:r>
            <a:r>
              <a:rPr lang="en-US" altLang="zh-CN" sz="2000" dirty="0">
                <a:sym typeface="+mn-ea"/>
              </a:rPr>
              <a:t> Dispatcher</a:t>
            </a:r>
            <a:r>
              <a:rPr lang="zh-CN" altLang="en-US" sz="2000" dirty="0">
                <a:sym typeface="+mn-ea"/>
              </a:rPr>
              <a:t>做调度，</a:t>
            </a:r>
            <a:r>
              <a:rPr lang="en-US" altLang="zh-CN" sz="2000" dirty="0">
                <a:sym typeface="+mn-ea"/>
              </a:rPr>
              <a:t>action/controller</a:t>
            </a:r>
            <a:r>
              <a:rPr lang="zh-CN" altLang="en-US" sz="2000" dirty="0">
                <a:sym typeface="+mn-ea"/>
              </a:rPr>
              <a:t>充当客户请求和业务逻辑处理之间的适配器，侧重于控制应用程序的流程。</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a:sym typeface="+mn-ea"/>
              </a:rPr>
              <a:t>MVC</a:t>
            </a:r>
            <a:r>
              <a:rPr lang="zh-CN" altLang="en-US" sz="2000" dirty="0">
                <a:sym typeface="+mn-ea"/>
              </a:rPr>
              <a:t>框架中的</a:t>
            </a:r>
            <a:r>
              <a:rPr lang="en-US" altLang="zh-CN" sz="2000" dirty="0">
                <a:sym typeface="+mn-ea"/>
              </a:rPr>
              <a:t>Dispatcher</a:t>
            </a:r>
            <a:r>
              <a:rPr lang="zh-CN" altLang="en-US" sz="2000" dirty="0">
                <a:sym typeface="+mn-ea"/>
              </a:rPr>
              <a:t>还有很多强大的功能，可</a:t>
            </a:r>
            <a:r>
              <a:rPr lang="zh-CN" altLang="en-US" sz="2000" dirty="0"/>
              <a:t>协调和组织不同组件完成请求</a:t>
            </a:r>
            <a:endParaRPr lang="en-US" altLang="zh-CN" sz="2000" dirty="0">
              <a:sym typeface="+mn-ea"/>
            </a:endParaRPr>
          </a:p>
        </p:txBody>
      </p:sp>
      <p:pic>
        <p:nvPicPr>
          <p:cNvPr id="1026" name="Picture 2" descr="https://howtodoinjava.com/wp-content/uploads/2015/02/Spring-dispatcher-servl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304" y="1344303"/>
            <a:ext cx="4810778" cy="338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24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416" y="1554374"/>
            <a:ext cx="6227438" cy="467057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5447044" cy="503471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a:t>
            </a:r>
            <a:r>
              <a:rPr lang="zh-CN" altLang="en-US" sz="2000" dirty="0">
                <a:sym typeface="+mn-ea"/>
              </a:rPr>
              <a:t>框架是一个轻量级的企业级开发一站式解决方案</a:t>
            </a:r>
            <a:endParaRPr lang="en-US" altLang="zh-CN" sz="2000" dirty="0">
              <a:sym typeface="+mn-ea"/>
            </a:endParaRPr>
          </a:p>
          <a:p>
            <a:pPr marL="822960" lvl="1" indent="-255905">
              <a:lnSpc>
                <a:spcPct val="150000"/>
              </a:lnSpc>
              <a:spcBef>
                <a:spcPts val="400"/>
              </a:spcBef>
              <a:buClr>
                <a:schemeClr val="accent1"/>
              </a:buClr>
              <a:buSzPct val="68000"/>
              <a:buFont typeface="Wingdings 3"/>
              <a:buChar char=""/>
            </a:pPr>
            <a:r>
              <a:rPr lang="zh-CN" altLang="en-US" sz="2000" dirty="0">
                <a:sym typeface="+mn-ea"/>
              </a:rPr>
              <a:t>核心理念包括：</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en-US" altLang="zh-CN" sz="2000" dirty="0" err="1">
                <a:sym typeface="+mn-ea"/>
              </a:rPr>
              <a:t>IoC</a:t>
            </a:r>
            <a:r>
              <a:rPr lang="en-US" altLang="zh-CN" sz="2000" dirty="0">
                <a:sym typeface="+mn-ea"/>
              </a:rPr>
              <a:t> (Inversion of Control,</a:t>
            </a:r>
            <a:r>
              <a:rPr lang="zh-CN" altLang="en-US" sz="2000" dirty="0">
                <a:sym typeface="+mn-ea"/>
              </a:rPr>
              <a:t>控制反转</a:t>
            </a:r>
            <a:r>
              <a:rPr lang="en-US" altLang="zh-CN" sz="2000" dirty="0">
                <a:sym typeface="+mn-ea"/>
              </a:rPr>
              <a:t>)</a:t>
            </a:r>
          </a:p>
          <a:p>
            <a:pPr marL="1280160" lvl="2" indent="-255905">
              <a:lnSpc>
                <a:spcPct val="150000"/>
              </a:lnSpc>
              <a:spcBef>
                <a:spcPts val="400"/>
              </a:spcBef>
              <a:buClr>
                <a:schemeClr val="accent1"/>
              </a:buClr>
              <a:buSzPct val="68000"/>
              <a:buFont typeface="Wingdings 3"/>
              <a:buChar char=""/>
            </a:pPr>
            <a:r>
              <a:rPr lang="en-US" altLang="zh-CN" sz="2000" dirty="0">
                <a:sym typeface="+mn-ea"/>
              </a:rPr>
              <a:t>AOP(Aspect Oriented </a:t>
            </a:r>
            <a:r>
              <a:rPr lang="en-US" altLang="zh-CN" sz="2000" dirty="0" err="1">
                <a:sym typeface="+mn-ea"/>
              </a:rPr>
              <a:t>Proramming</a:t>
            </a:r>
            <a:r>
              <a:rPr lang="zh-CN" altLang="en-US" sz="2000" dirty="0">
                <a:sym typeface="+mn-ea"/>
              </a:rPr>
              <a:t>，面向切面编程</a:t>
            </a:r>
            <a:r>
              <a:rPr lang="en-US" altLang="zh-CN" sz="2000" dirty="0">
                <a:sym typeface="+mn-ea"/>
              </a:rPr>
              <a:t> )</a:t>
            </a:r>
          </a:p>
          <a:p>
            <a:pPr marL="822960" lvl="1" indent="-255905">
              <a:lnSpc>
                <a:spcPct val="150000"/>
              </a:lnSpc>
              <a:spcBef>
                <a:spcPts val="400"/>
              </a:spcBef>
              <a:buClr>
                <a:schemeClr val="accent1"/>
              </a:buClr>
              <a:buSzPct val="68000"/>
              <a:buFont typeface="Wingdings 3"/>
              <a:buChar char=""/>
            </a:pPr>
            <a:r>
              <a:rPr lang="en-US" altLang="zh-CN" sz="2000" dirty="0">
                <a:sym typeface="+mn-ea"/>
              </a:rPr>
              <a:t>Spring</a:t>
            </a:r>
            <a:r>
              <a:rPr lang="zh-CN" altLang="en-US" sz="2000" dirty="0">
                <a:sym typeface="+mn-ea"/>
              </a:rPr>
              <a:t>是模块化的，提供了</a:t>
            </a:r>
            <a:r>
              <a:rPr lang="en-US" altLang="zh-CN" sz="2000" dirty="0" err="1">
                <a:sym typeface="+mn-ea"/>
              </a:rPr>
              <a:t>IoC</a:t>
            </a:r>
            <a:r>
              <a:rPr lang="zh-CN" altLang="en-US" sz="2000" dirty="0">
                <a:sym typeface="+mn-ea"/>
              </a:rPr>
              <a:t>容器、</a:t>
            </a:r>
            <a:r>
              <a:rPr lang="en-US" altLang="zh-CN" sz="2000" dirty="0">
                <a:sym typeface="+mn-ea"/>
              </a:rPr>
              <a:t>AOP</a:t>
            </a:r>
            <a:r>
              <a:rPr lang="zh-CN" altLang="en-US" sz="2000" dirty="0">
                <a:sym typeface="+mn-ea"/>
              </a:rPr>
              <a:t>、数据访问、</a:t>
            </a:r>
            <a:r>
              <a:rPr lang="en-US" altLang="zh-CN" sz="2000" dirty="0">
                <a:sym typeface="+mn-ea"/>
              </a:rPr>
              <a:t>Web</a:t>
            </a:r>
            <a:r>
              <a:rPr lang="zh-CN" altLang="en-US" sz="2000" dirty="0">
                <a:sym typeface="+mn-ea"/>
              </a:rPr>
              <a:t>开发、消息、测试等技术的支持</a:t>
            </a:r>
            <a:endParaRPr lang="en-US" altLang="zh-CN" sz="2000" dirty="0">
              <a:sym typeface="+mn-ea"/>
            </a:endParaRPr>
          </a:p>
        </p:txBody>
      </p:sp>
    </p:spTree>
    <p:extLst>
      <p:ext uri="{BB962C8B-B14F-4D97-AF65-F5344CB8AC3E}">
        <p14:creationId xmlns:p14="http://schemas.microsoft.com/office/powerpoint/2010/main" val="89956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11566490" cy="1597873"/>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a:t>
            </a:r>
            <a:r>
              <a:rPr lang="zh-CN" altLang="en-US" sz="2000" dirty="0">
                <a:sym typeface="+mn-ea"/>
              </a:rPr>
              <a:t>不仅是</a:t>
            </a:r>
            <a:r>
              <a:rPr lang="en-US" altLang="zh-CN" sz="2000" dirty="0">
                <a:sym typeface="+mn-ea"/>
              </a:rPr>
              <a:t>Spring</a:t>
            </a:r>
            <a:r>
              <a:rPr lang="zh-CN" altLang="en-US" sz="2000" dirty="0">
                <a:sym typeface="+mn-ea"/>
              </a:rPr>
              <a:t>框架本身，目前提供了大量</a:t>
            </a:r>
            <a:r>
              <a:rPr lang="en-US" altLang="zh-CN" sz="2000" dirty="0">
                <a:sym typeface="+mn-ea"/>
              </a:rPr>
              <a:t>Spring</a:t>
            </a:r>
            <a:r>
              <a:rPr lang="zh-CN" altLang="en-US" sz="2000" dirty="0">
                <a:sym typeface="+mn-ea"/>
              </a:rPr>
              <a:t>项目，可以用来更深入的降低开发难度，提高开发效率</a:t>
            </a:r>
            <a:endParaRPr lang="en-US" altLang="zh-CN" sz="2000" dirty="0">
              <a:sym typeface="+mn-ea"/>
            </a:endParaRPr>
          </a:p>
        </p:txBody>
      </p:sp>
      <p:pic>
        <p:nvPicPr>
          <p:cNvPr id="5" name="图片 4"/>
          <p:cNvPicPr>
            <a:picLocks noChangeAspect="1"/>
          </p:cNvPicPr>
          <p:nvPr/>
        </p:nvPicPr>
        <p:blipFill>
          <a:blip r:embed="rId2"/>
          <a:stretch>
            <a:fillRect/>
          </a:stretch>
        </p:blipFill>
        <p:spPr>
          <a:xfrm>
            <a:off x="2915760" y="3020171"/>
            <a:ext cx="1352381" cy="1238095"/>
          </a:xfrm>
          <a:prstGeom prst="rect">
            <a:avLst/>
          </a:prstGeom>
        </p:spPr>
      </p:pic>
      <p:pic>
        <p:nvPicPr>
          <p:cNvPr id="6" name="图片 5"/>
          <p:cNvPicPr>
            <a:picLocks noChangeAspect="1"/>
          </p:cNvPicPr>
          <p:nvPr/>
        </p:nvPicPr>
        <p:blipFill>
          <a:blip r:embed="rId3"/>
          <a:stretch>
            <a:fillRect/>
          </a:stretch>
        </p:blipFill>
        <p:spPr>
          <a:xfrm>
            <a:off x="4995621" y="3020171"/>
            <a:ext cx="1438095" cy="1247619"/>
          </a:xfrm>
          <a:prstGeom prst="rect">
            <a:avLst/>
          </a:prstGeom>
        </p:spPr>
      </p:pic>
      <p:pic>
        <p:nvPicPr>
          <p:cNvPr id="7" name="图片 6"/>
          <p:cNvPicPr>
            <a:picLocks noChangeAspect="1"/>
          </p:cNvPicPr>
          <p:nvPr/>
        </p:nvPicPr>
        <p:blipFill>
          <a:blip r:embed="rId4"/>
          <a:stretch>
            <a:fillRect/>
          </a:stretch>
        </p:blipFill>
        <p:spPr>
          <a:xfrm>
            <a:off x="7269584" y="3020171"/>
            <a:ext cx="1485714" cy="1276190"/>
          </a:xfrm>
          <a:prstGeom prst="rect">
            <a:avLst/>
          </a:prstGeom>
        </p:spPr>
      </p:pic>
      <p:pic>
        <p:nvPicPr>
          <p:cNvPr id="8" name="图片 7"/>
          <p:cNvPicPr>
            <a:picLocks noChangeAspect="1"/>
          </p:cNvPicPr>
          <p:nvPr/>
        </p:nvPicPr>
        <p:blipFill>
          <a:blip r:embed="rId5"/>
          <a:stretch>
            <a:fillRect/>
          </a:stretch>
        </p:blipFill>
        <p:spPr>
          <a:xfrm>
            <a:off x="7446910" y="4943773"/>
            <a:ext cx="1200000" cy="1180952"/>
          </a:xfrm>
          <a:prstGeom prst="rect">
            <a:avLst/>
          </a:prstGeom>
        </p:spPr>
      </p:pic>
      <p:pic>
        <p:nvPicPr>
          <p:cNvPr id="9" name="图片 8"/>
          <p:cNvPicPr>
            <a:picLocks noChangeAspect="1"/>
          </p:cNvPicPr>
          <p:nvPr/>
        </p:nvPicPr>
        <p:blipFill>
          <a:blip r:embed="rId6"/>
          <a:stretch>
            <a:fillRect/>
          </a:stretch>
        </p:blipFill>
        <p:spPr>
          <a:xfrm>
            <a:off x="2915760" y="4877106"/>
            <a:ext cx="1514286" cy="1180952"/>
          </a:xfrm>
          <a:prstGeom prst="rect">
            <a:avLst/>
          </a:prstGeom>
        </p:spPr>
      </p:pic>
      <p:pic>
        <p:nvPicPr>
          <p:cNvPr id="10" name="图片 9"/>
          <p:cNvPicPr>
            <a:picLocks noChangeAspect="1"/>
          </p:cNvPicPr>
          <p:nvPr/>
        </p:nvPicPr>
        <p:blipFill>
          <a:blip r:embed="rId7"/>
          <a:stretch>
            <a:fillRect/>
          </a:stretch>
        </p:blipFill>
        <p:spPr>
          <a:xfrm>
            <a:off x="4995621" y="4877106"/>
            <a:ext cx="1590476" cy="1247619"/>
          </a:xfrm>
          <a:prstGeom prst="rect">
            <a:avLst/>
          </a:prstGeom>
        </p:spPr>
      </p:pic>
      <p:sp>
        <p:nvSpPr>
          <p:cNvPr id="11" name="文本框 10"/>
          <p:cNvSpPr txBox="1"/>
          <p:nvPr/>
        </p:nvSpPr>
        <p:spPr>
          <a:xfrm>
            <a:off x="1646911" y="6307566"/>
            <a:ext cx="2621230" cy="369332"/>
          </a:xfrm>
          <a:prstGeom prst="rect">
            <a:avLst/>
          </a:prstGeom>
          <a:noFill/>
        </p:spPr>
        <p:txBody>
          <a:bodyPr wrap="none" rtlCol="0">
            <a:spAutoFit/>
          </a:bodyPr>
          <a:lstStyle/>
          <a:p>
            <a:r>
              <a:rPr lang="en-US" altLang="zh-CN" dirty="0">
                <a:hlinkClick r:id="rId8"/>
              </a:rPr>
              <a:t>https://spring.io/projects</a:t>
            </a:r>
            <a:endParaRPr lang="zh-CN" altLang="en-US" dirty="0"/>
          </a:p>
        </p:txBody>
      </p:sp>
    </p:spTree>
    <p:extLst>
      <p:ext uri="{BB962C8B-B14F-4D97-AF65-F5344CB8AC3E}">
        <p14:creationId xmlns:p14="http://schemas.microsoft.com/office/powerpoint/2010/main" val="144930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11566490" cy="2572499"/>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a:t>
            </a:r>
            <a:r>
              <a:rPr lang="zh-CN" altLang="en-US" sz="2000" dirty="0">
                <a:sym typeface="+mn-ea"/>
              </a:rPr>
              <a:t>自</a:t>
            </a:r>
            <a:r>
              <a:rPr lang="en-US" altLang="zh-CN" sz="2000" dirty="0">
                <a:sym typeface="+mn-ea"/>
              </a:rPr>
              <a:t>5.0</a:t>
            </a:r>
            <a:r>
              <a:rPr lang="zh-CN" altLang="en-US" sz="2000" dirty="0">
                <a:sym typeface="+mn-ea"/>
              </a:rPr>
              <a:t>起，提出了一个新的非阻塞响应式</a:t>
            </a:r>
            <a:r>
              <a:rPr lang="en-US" altLang="zh-CN" sz="2000" dirty="0">
                <a:sym typeface="+mn-ea"/>
              </a:rPr>
              <a:t>Web</a:t>
            </a:r>
            <a:r>
              <a:rPr lang="zh-CN" altLang="en-US" sz="2000" dirty="0">
                <a:sym typeface="+mn-ea"/>
              </a:rPr>
              <a:t>开发栈</a:t>
            </a:r>
            <a:r>
              <a:rPr lang="en-US" altLang="zh-CN" sz="2000" dirty="0" err="1">
                <a:sym typeface="+mn-ea"/>
              </a:rPr>
              <a:t>WebFlex</a:t>
            </a:r>
            <a:endParaRPr lang="en-US" altLang="zh-CN" sz="2000" dirty="0">
              <a:sym typeface="+mn-ea"/>
            </a:endParaRPr>
          </a:p>
          <a:p>
            <a:pPr marL="822960" lvl="1" indent="-255905">
              <a:lnSpc>
                <a:spcPct val="150000"/>
              </a:lnSpc>
              <a:spcBef>
                <a:spcPts val="400"/>
              </a:spcBef>
              <a:buClr>
                <a:schemeClr val="accent1"/>
              </a:buClr>
              <a:buSzPct val="68000"/>
              <a:buFont typeface="Wingdings 3"/>
              <a:buChar char=""/>
            </a:pPr>
            <a:r>
              <a:rPr lang="zh-CN" altLang="en-US" sz="2000" dirty="0">
                <a:sym typeface="+mn-ea"/>
              </a:rPr>
              <a:t>图左侧为基于传统</a:t>
            </a:r>
            <a:r>
              <a:rPr lang="en-US" altLang="zh-CN" sz="2000" dirty="0">
                <a:sym typeface="+mn-ea"/>
              </a:rPr>
              <a:t>Servlet API</a:t>
            </a:r>
            <a:r>
              <a:rPr lang="zh-CN" altLang="en-US" sz="2000" dirty="0">
                <a:sym typeface="+mn-ea"/>
              </a:rPr>
              <a:t>的</a:t>
            </a:r>
            <a:r>
              <a:rPr lang="en-US" altLang="zh-CN" sz="2000" dirty="0">
                <a:sym typeface="+mn-ea"/>
              </a:rPr>
              <a:t>Web</a:t>
            </a:r>
            <a:r>
              <a:rPr lang="zh-CN" altLang="en-US" sz="2000" dirty="0">
                <a:sym typeface="+mn-ea"/>
              </a:rPr>
              <a:t>开发栈</a:t>
            </a:r>
            <a:r>
              <a:rPr lang="en-US" altLang="zh-CN" sz="2000" dirty="0">
                <a:sym typeface="+mn-ea"/>
              </a:rPr>
              <a:t>spring-</a:t>
            </a:r>
            <a:r>
              <a:rPr lang="en-US" altLang="zh-CN" sz="2000" dirty="0" err="1">
                <a:sym typeface="+mn-ea"/>
              </a:rPr>
              <a:t>webmvc</a:t>
            </a:r>
            <a:r>
              <a:rPr lang="zh-CN" altLang="en-US" sz="2000" dirty="0">
                <a:sym typeface="+mn-ea"/>
              </a:rPr>
              <a:t>，右侧为新的</a:t>
            </a:r>
            <a:r>
              <a:rPr lang="en-US" altLang="zh-CN" sz="2000" dirty="0" err="1">
                <a:sym typeface="+mn-ea"/>
              </a:rPr>
              <a:t>WebFlux</a:t>
            </a:r>
            <a:r>
              <a:rPr lang="zh-CN" altLang="en-US" sz="2000" dirty="0">
                <a:sym typeface="+mn-ea"/>
              </a:rPr>
              <a:t>，</a:t>
            </a:r>
            <a:r>
              <a:rPr lang="en-US" altLang="zh-CN" sz="2000" dirty="0"/>
              <a:t> </a:t>
            </a:r>
            <a:r>
              <a:rPr lang="en-US" altLang="zh-CN" sz="2000" dirty="0" err="1"/>
              <a:t>WebFlux</a:t>
            </a:r>
            <a:r>
              <a:rPr lang="zh-CN" altLang="en-US" sz="2000" dirty="0"/>
              <a:t>可以运行在 基于</a:t>
            </a:r>
            <a:r>
              <a:rPr lang="en-US" altLang="zh-CN" sz="2000" dirty="0"/>
              <a:t>Servlet 3.1</a:t>
            </a:r>
            <a:r>
              <a:rPr lang="zh-CN" altLang="en-US" sz="2000" dirty="0"/>
              <a:t>提供的非阻塞模式的</a:t>
            </a:r>
            <a:r>
              <a:rPr lang="en-US" altLang="zh-CN" sz="2000" dirty="0"/>
              <a:t>servlet</a:t>
            </a:r>
            <a:r>
              <a:rPr lang="zh-CN" altLang="en-US" sz="2000" dirty="0"/>
              <a:t>容器中，也可以运行在异步运行时框架，比如</a:t>
            </a:r>
            <a:r>
              <a:rPr lang="en-US" altLang="zh-CN" sz="2000" dirty="0" err="1"/>
              <a:t>Netty</a:t>
            </a:r>
            <a:r>
              <a:rPr lang="zh-CN" altLang="en-US" sz="2000" dirty="0"/>
              <a:t>上。</a:t>
            </a:r>
            <a:endParaRPr lang="en-US" altLang="zh-CN" sz="2000" dirty="0">
              <a:sym typeface="+mn-ea"/>
            </a:endParaRPr>
          </a:p>
        </p:txBody>
      </p:sp>
      <p:pic>
        <p:nvPicPr>
          <p:cNvPr id="3074" name="Picture 2" descr="https://ask.qcloudimg.com/http-save/yehe-2190306/huj7yk6gom.png?imageView2/2/w/1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620" y="3389027"/>
            <a:ext cx="6625883" cy="331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2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en-US" altLang="zh-CN" dirty="0"/>
              <a:t>MVC</a:t>
            </a:r>
            <a:r>
              <a:rPr lang="zh-CN" altLang="en-US" dirty="0"/>
              <a:t>与</a:t>
            </a:r>
            <a:r>
              <a:rPr lang="en-US" altLang="zh-CN" dirty="0"/>
              <a:t>Spring</a:t>
            </a:r>
            <a:r>
              <a:rPr lang="zh-CN" altLang="en-US" dirty="0"/>
              <a:t> </a:t>
            </a:r>
            <a:r>
              <a:rPr lang="en-US" altLang="zh-CN" dirty="0"/>
              <a:t>Web</a:t>
            </a:r>
            <a:r>
              <a:rPr lang="zh-CN" altLang="en-US" dirty="0"/>
              <a:t>开发框架简介</a:t>
            </a:r>
          </a:p>
        </p:txBody>
      </p:sp>
      <p:sp>
        <p:nvSpPr>
          <p:cNvPr id="3" name="Rectangle 43"/>
          <p:cNvSpPr>
            <a:spLocks noChangeArrowheads="1"/>
          </p:cNvSpPr>
          <p:nvPr/>
        </p:nvSpPr>
        <p:spPr bwMode="auto">
          <a:xfrm>
            <a:off x="788988" y="1552574"/>
            <a:ext cx="3550972"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5.1 MVC</a:t>
            </a:r>
            <a:r>
              <a:rPr lang="zh-CN" altLang="en-US" sz="2000" dirty="0">
                <a:solidFill>
                  <a:schemeClr val="tx1"/>
                </a:solidFill>
                <a:latin typeface="宋体" panose="02010600030101010101" pitchFamily="2" charset="-122"/>
                <a:ea typeface="宋体" panose="02010600030101010101" pitchFamily="2" charset="-122"/>
              </a:rPr>
              <a:t>设计模式</a:t>
            </a:r>
            <a:endParaRPr lang="en-US" altLang="zh-CN" sz="2000" dirty="0">
              <a:solidFill>
                <a:schemeClr val="tx1"/>
              </a:solidFill>
              <a:latin typeface="宋体" panose="02010600030101010101" pitchFamily="2" charset="-122"/>
              <a:ea typeface="宋体" panose="02010600030101010101" pitchFamily="2" charset="-122"/>
            </a:endParaRP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5.1.1 </a:t>
            </a:r>
            <a:r>
              <a:rPr lang="zh-CN" altLang="en-US" sz="2000" b="0" dirty="0">
                <a:solidFill>
                  <a:schemeClr val="tx1"/>
                </a:solidFill>
                <a:latin typeface="宋体" panose="02010600030101010101" pitchFamily="2" charset="-122"/>
                <a:ea typeface="宋体" panose="02010600030101010101" pitchFamily="2" charset="-122"/>
              </a:rPr>
              <a:t>模式、架构和框架</a:t>
            </a:r>
            <a:endParaRPr lang="en-US" altLang="zh-CN" sz="2000" b="0" dirty="0">
              <a:solidFill>
                <a:schemeClr val="tx1"/>
              </a:solidFill>
              <a:latin typeface="宋体" panose="02010600030101010101" pitchFamily="2" charset="-122"/>
              <a:ea typeface="宋体" panose="02010600030101010101" pitchFamily="2" charset="-122"/>
            </a:endParaRP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5.1.2 Model 1</a:t>
            </a:r>
            <a:r>
              <a:rPr lang="zh-CN" altLang="en-US" sz="2000" b="0" dirty="0">
                <a:solidFill>
                  <a:schemeClr val="tx1"/>
                </a:solidFill>
                <a:latin typeface="宋体" panose="02010600030101010101" pitchFamily="2" charset="-122"/>
                <a:ea typeface="宋体" panose="02010600030101010101" pitchFamily="2" charset="-122"/>
              </a:rPr>
              <a:t>和</a:t>
            </a:r>
            <a:r>
              <a:rPr lang="en-US" altLang="zh-CN" sz="2000" b="0" dirty="0">
                <a:solidFill>
                  <a:schemeClr val="tx1"/>
                </a:solidFill>
                <a:latin typeface="宋体" panose="02010600030101010101" pitchFamily="2" charset="-122"/>
                <a:ea typeface="宋体" panose="02010600030101010101" pitchFamily="2" charset="-122"/>
              </a:rPr>
              <a:t>Model 2</a:t>
            </a: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5.1.3 MVC</a:t>
            </a:r>
            <a:r>
              <a:rPr lang="zh-CN" altLang="en-US" sz="2000" b="0" dirty="0">
                <a:solidFill>
                  <a:schemeClr val="tx1"/>
                </a:solidFill>
                <a:latin typeface="宋体" panose="02010600030101010101" pitchFamily="2" charset="-122"/>
                <a:ea typeface="宋体" panose="02010600030101010101" pitchFamily="2" charset="-122"/>
              </a:rPr>
              <a:t>设计模式</a:t>
            </a:r>
            <a:endParaRPr lang="en-US" altLang="zh-CN" sz="20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5.2 Spring Web</a:t>
            </a:r>
            <a:r>
              <a:rPr lang="zh-CN" altLang="en-US" sz="2000" dirty="0">
                <a:solidFill>
                  <a:schemeClr val="tx1"/>
                </a:solidFill>
                <a:latin typeface="宋体" panose="02010600030101010101" pitchFamily="2" charset="-122"/>
                <a:ea typeface="宋体" panose="02010600030101010101" pitchFamily="2" charset="-122"/>
              </a:rPr>
              <a:t>开发简介</a:t>
            </a:r>
            <a:endParaRPr lang="en-US" altLang="zh-CN" sz="2000" dirty="0">
              <a:solidFill>
                <a:schemeClr val="tx1"/>
              </a:solidFill>
              <a:latin typeface="宋体" panose="02010600030101010101" pitchFamily="2" charset="-122"/>
              <a:ea typeface="宋体" panose="02010600030101010101" pitchFamily="2" charset="-122"/>
            </a:endParaRP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5.2.1 Spring</a:t>
            </a:r>
            <a:r>
              <a:rPr lang="zh-CN" altLang="en-US" sz="2000" b="0" dirty="0">
                <a:solidFill>
                  <a:schemeClr val="tx1"/>
                </a:solidFill>
                <a:latin typeface="宋体" panose="02010600030101010101" pitchFamily="2" charset="-122"/>
                <a:ea typeface="宋体" panose="02010600030101010101" pitchFamily="2" charset="-122"/>
              </a:rPr>
              <a:t>简介</a:t>
            </a:r>
            <a:endParaRPr lang="en-US" altLang="zh-CN" sz="2000" b="0" dirty="0">
              <a:solidFill>
                <a:schemeClr val="tx1"/>
              </a:solidFill>
              <a:latin typeface="宋体" panose="02010600030101010101" pitchFamily="2" charset="-122"/>
              <a:ea typeface="宋体" panose="02010600030101010101" pitchFamily="2" charset="-122"/>
            </a:endParaRP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5.2.2 Spring MVC</a:t>
            </a:r>
            <a:r>
              <a:rPr lang="zh-CN" altLang="en-US" sz="2000" b="0" dirty="0">
                <a:solidFill>
                  <a:schemeClr val="tx1"/>
                </a:solidFill>
                <a:latin typeface="宋体" panose="02010600030101010101" pitchFamily="2" charset="-122"/>
                <a:ea typeface="宋体" panose="02010600030101010101" pitchFamily="2" charset="-122"/>
              </a:rPr>
              <a:t>简介</a:t>
            </a:r>
            <a:endParaRPr lang="en-US" altLang="zh-CN" sz="2000" b="0" dirty="0">
              <a:solidFill>
                <a:schemeClr val="tx1"/>
              </a:solidFill>
              <a:latin typeface="宋体" panose="02010600030101010101" pitchFamily="2" charset="-122"/>
              <a:ea typeface="宋体" panose="02010600030101010101" pitchFamily="2" charset="-122"/>
            </a:endParaRPr>
          </a:p>
          <a:p>
            <a:pPr marL="540000" indent="-342900">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anose="02010600030101010101" pitchFamily="2" charset="-122"/>
                <a:ea typeface="宋体" panose="02010600030101010101" pitchFamily="2" charset="-122"/>
              </a:rPr>
              <a:t>5.2.3 Spring Boot</a:t>
            </a:r>
            <a:r>
              <a:rPr lang="zh-CN" altLang="en-US" sz="2000" b="0" dirty="0">
                <a:solidFill>
                  <a:schemeClr val="tx1"/>
                </a:solidFill>
                <a:latin typeface="宋体" panose="02010600030101010101" pitchFamily="2" charset="-122"/>
                <a:ea typeface="宋体" panose="02010600030101010101" pitchFamily="2" charset="-122"/>
              </a:rPr>
              <a:t>简介</a:t>
            </a:r>
            <a:endParaRPr lang="en-US" altLang="zh-CN" sz="20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anose="02010600030101010101" pitchFamily="2" charset="-122"/>
                <a:ea typeface="宋体" panose="02010600030101010101" pitchFamily="2" charset="-122"/>
              </a:rPr>
              <a:t>5.3 Hello World</a:t>
            </a:r>
            <a:r>
              <a:rPr lang="zh-CN" altLang="en-US" sz="2000" dirty="0">
                <a:solidFill>
                  <a:schemeClr val="tx1"/>
                </a:solidFill>
                <a:latin typeface="宋体" panose="02010600030101010101" pitchFamily="2" charset="-122"/>
                <a:ea typeface="宋体" panose="02010600030101010101" pitchFamily="2" charset="-122"/>
              </a:rPr>
              <a:t>示例程序</a:t>
            </a:r>
            <a:endParaRPr lang="en-US" altLang="zh-CN" sz="200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000" dirty="0">
              <a:solidFill>
                <a:schemeClr val="tx1"/>
              </a:solidFill>
              <a:latin typeface="宋体" panose="02010600030101010101" pitchFamily="2" charset="-122"/>
              <a:ea typeface="宋体" panose="02010600030101010101" pitchFamily="2" charset="-122"/>
            </a:endParaRPr>
          </a:p>
        </p:txBody>
      </p:sp>
      <p:pic>
        <p:nvPicPr>
          <p:cNvPr id="4" name="Picture 2" descr="https://timgsa.baidu.com/timg?image&amp;quality=80&amp;size=b9999_10000&amp;sec=1573114084&amp;di=05592b1ab0077f826261b7a09cf44da2&amp;imgtype=jpg&amp;er=1&amp;src=http%3A%2F%2Fstc.zjol.com.cn%2Fg1%2FM00186DCggSBFc4grmAITijAAKbQNIRYfY883.jpg%3Fwidth%3D720%26amp%3Bheight%3D4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975" y="3926179"/>
            <a:ext cx="4022267" cy="2262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imgsa.baidu.com/timg?image&amp;quality=80&amp;size=b9999_10000&amp;sec=1572519746001&amp;di=210c49c4771ac6500c8230b119948a06&amp;imgtype=0&amp;src=http%3A%2F%2Fy3.ifengimg.com%2Fcmpp%2F2014%2F04%2F18%2F01%2F0983290d-373c-43d9-9aed-1651937d6a8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976" y="1407956"/>
            <a:ext cx="3965997" cy="233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4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11425813" cy="57528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5.2.2 Spring MVC</a:t>
            </a:r>
            <a:r>
              <a:rPr lang="zh-CN" altLang="en-US" sz="2300" dirty="0">
                <a:sym typeface="+mn-ea"/>
              </a:rPr>
              <a:t>简介（</a:t>
            </a:r>
            <a:r>
              <a:rPr lang="zh-CN" altLang="en-US" dirty="0">
                <a:sym typeface="+mn-ea"/>
                <a:hlinkClick r:id="rId2"/>
              </a:rPr>
              <a:t>官方文档下载链接</a:t>
            </a:r>
            <a:r>
              <a:rPr lang="zh-CN" altLang="en-US" sz="2300" dirty="0">
                <a:sym typeface="+mn-ea"/>
              </a:rPr>
              <a:t>）</a:t>
            </a:r>
            <a:endParaRPr lang="en-US" altLang="zh-CN" sz="23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 </a:t>
            </a:r>
            <a:r>
              <a:rPr lang="en-US" altLang="zh-CN" sz="2000" dirty="0" err="1">
                <a:sym typeface="+mn-ea"/>
              </a:rPr>
              <a:t>webmvc</a:t>
            </a:r>
            <a:r>
              <a:rPr lang="zh-CN" altLang="en-US" sz="2000" dirty="0">
                <a:sym typeface="+mn-ea"/>
              </a:rPr>
              <a:t>也被叫做</a:t>
            </a:r>
            <a:r>
              <a:rPr lang="en-US" altLang="zh-CN" sz="2000" dirty="0">
                <a:sym typeface="+mn-ea"/>
              </a:rPr>
              <a:t>Spring MVC</a:t>
            </a:r>
            <a:r>
              <a:rPr lang="zh-CN" altLang="en-US" sz="2000" dirty="0">
                <a:sym typeface="+mn-ea"/>
              </a:rPr>
              <a:t>，是</a:t>
            </a:r>
            <a:r>
              <a:rPr lang="en-US" altLang="zh-CN" sz="2000" dirty="0">
                <a:sym typeface="+mn-ea"/>
              </a:rPr>
              <a:t>Spring</a:t>
            </a:r>
            <a:r>
              <a:rPr lang="zh-CN" altLang="en-US" sz="2000" dirty="0">
                <a:sym typeface="+mn-ea"/>
              </a:rPr>
              <a:t>框架中的模块，用于快速开发</a:t>
            </a:r>
            <a:r>
              <a:rPr lang="en-US" altLang="zh-CN" sz="2000" dirty="0">
                <a:sym typeface="+mn-ea"/>
              </a:rPr>
              <a:t>Web</a:t>
            </a:r>
            <a:r>
              <a:rPr lang="zh-CN" altLang="en-US" sz="2000" dirty="0">
                <a:sym typeface="+mn-ea"/>
              </a:rPr>
              <a:t>应用。</a:t>
            </a:r>
            <a:endParaRPr lang="en-US" altLang="zh-CN" sz="20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 MVC</a:t>
            </a:r>
            <a:r>
              <a:rPr lang="zh-CN" altLang="en-US" sz="2000" dirty="0">
                <a:sym typeface="+mn-ea"/>
              </a:rPr>
              <a:t>具有的加速开发的功能列表：</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提供了一个</a:t>
            </a:r>
            <a:r>
              <a:rPr lang="en-US" altLang="zh-CN" sz="2000" dirty="0">
                <a:sym typeface="+mn-ea"/>
              </a:rPr>
              <a:t>Dispatcher Servlet</a:t>
            </a:r>
            <a:r>
              <a:rPr lang="zh-CN" altLang="en-US" sz="2000" dirty="0">
                <a:sym typeface="+mn-ea"/>
              </a:rPr>
              <a:t>，无须额外开发</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可以实例化控制器，并根据用户输入来构造</a:t>
            </a:r>
            <a:r>
              <a:rPr lang="en-US" altLang="zh-CN" sz="2000" dirty="0">
                <a:sym typeface="+mn-ea"/>
              </a:rPr>
              <a:t>bean</a:t>
            </a:r>
          </a:p>
          <a:p>
            <a:pPr marL="1280160" lvl="2" indent="-255905">
              <a:lnSpc>
                <a:spcPct val="150000"/>
              </a:lnSpc>
              <a:spcBef>
                <a:spcPts val="400"/>
              </a:spcBef>
              <a:buClr>
                <a:schemeClr val="accent1"/>
              </a:buClr>
              <a:buSzPct val="68000"/>
              <a:buFont typeface="Wingdings 3"/>
              <a:buChar char=""/>
            </a:pPr>
            <a:r>
              <a:rPr lang="zh-CN" altLang="en-US" sz="2000" dirty="0">
                <a:sym typeface="+mn-ea"/>
              </a:rPr>
              <a:t>可以自动绑定用户输入，并正确的转换数据类型</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可以校验用户输入，内置了常见的校验器</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支持国际化和本地化，可根据用户区域显示多国语言</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是</a:t>
            </a:r>
            <a:r>
              <a:rPr lang="en-US" altLang="zh-CN" sz="2000" dirty="0">
                <a:sym typeface="+mn-ea"/>
              </a:rPr>
              <a:t>Spring</a:t>
            </a:r>
            <a:r>
              <a:rPr lang="zh-CN" altLang="en-US" sz="2000" dirty="0">
                <a:sym typeface="+mn-ea"/>
              </a:rPr>
              <a:t>框架的一部分，可以利用</a:t>
            </a:r>
            <a:r>
              <a:rPr lang="en-US" altLang="zh-CN" sz="2000" dirty="0">
                <a:sym typeface="+mn-ea"/>
              </a:rPr>
              <a:t>Spring</a:t>
            </a:r>
            <a:r>
              <a:rPr lang="zh-CN" altLang="en-US" sz="2000" dirty="0">
                <a:sym typeface="+mn-ea"/>
              </a:rPr>
              <a:t>提供的其他能力</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支持多种视图技术，如</a:t>
            </a:r>
            <a:r>
              <a:rPr lang="en-US" altLang="zh-CN" sz="2000" dirty="0" err="1">
                <a:sym typeface="+mn-ea"/>
              </a:rPr>
              <a:t>Thymeleaf</a:t>
            </a:r>
            <a:r>
              <a:rPr lang="zh-CN" altLang="en-US" sz="2000" dirty="0">
                <a:sym typeface="+mn-ea"/>
              </a:rPr>
              <a:t>、</a:t>
            </a:r>
            <a:r>
              <a:rPr lang="en-US" altLang="zh-CN" sz="2000" dirty="0" err="1">
                <a:sym typeface="+mn-ea"/>
              </a:rPr>
              <a:t>FreeMarker</a:t>
            </a:r>
            <a:r>
              <a:rPr lang="zh-CN" altLang="en-US" sz="2000" dirty="0">
                <a:sym typeface="+mn-ea"/>
              </a:rPr>
              <a:t>、</a:t>
            </a:r>
            <a:r>
              <a:rPr lang="en-US" altLang="zh-CN" sz="2000" dirty="0">
                <a:sym typeface="+mn-ea"/>
              </a:rPr>
              <a:t>JSP</a:t>
            </a:r>
            <a:r>
              <a:rPr lang="zh-CN" altLang="en-US" sz="2000" dirty="0">
                <a:sym typeface="+mn-ea"/>
              </a:rPr>
              <a:t>与</a:t>
            </a:r>
            <a:r>
              <a:rPr lang="en-US" altLang="zh-CN" sz="2000" dirty="0">
                <a:sym typeface="+mn-ea"/>
              </a:rPr>
              <a:t>JSTL</a:t>
            </a:r>
            <a:r>
              <a:rPr lang="zh-CN" altLang="en-US" sz="2000" dirty="0">
                <a:sym typeface="+mn-ea"/>
              </a:rPr>
              <a:t>、</a:t>
            </a:r>
            <a:r>
              <a:rPr lang="en-US" altLang="zh-CN" sz="2000" dirty="0">
                <a:sym typeface="+mn-ea"/>
              </a:rPr>
              <a:t>JSON</a:t>
            </a:r>
            <a:r>
              <a:rPr lang="zh-CN" altLang="en-US" sz="2000" dirty="0">
                <a:sym typeface="+mn-ea"/>
              </a:rPr>
              <a:t>、</a:t>
            </a:r>
            <a:r>
              <a:rPr lang="en-US" altLang="zh-CN" sz="2000" dirty="0">
                <a:sym typeface="+mn-ea"/>
              </a:rPr>
              <a:t>Pdf</a:t>
            </a:r>
            <a:r>
              <a:rPr lang="zh-CN" altLang="en-US" sz="2000" dirty="0">
                <a:sym typeface="+mn-ea"/>
              </a:rPr>
              <a:t>、</a:t>
            </a:r>
            <a:r>
              <a:rPr lang="en-US" altLang="zh-CN" sz="2000" dirty="0">
                <a:sym typeface="+mn-ea"/>
              </a:rPr>
              <a:t>Excel</a:t>
            </a:r>
          </a:p>
          <a:p>
            <a:pPr marL="1280160" lvl="2" indent="-255905">
              <a:lnSpc>
                <a:spcPct val="150000"/>
              </a:lnSpc>
              <a:spcBef>
                <a:spcPts val="400"/>
              </a:spcBef>
              <a:buClr>
                <a:schemeClr val="accent1"/>
              </a:buClr>
              <a:buSzPct val="68000"/>
              <a:buFont typeface="Wingdings 3"/>
              <a:buChar char=""/>
            </a:pPr>
            <a:r>
              <a:rPr lang="en-US" altLang="zh-CN" sz="2000" dirty="0">
                <a:sym typeface="+mn-ea"/>
              </a:rPr>
              <a:t>……</a:t>
            </a:r>
          </a:p>
        </p:txBody>
      </p:sp>
      <p:pic>
        <p:nvPicPr>
          <p:cNvPr id="4" name="图片 3"/>
          <p:cNvPicPr>
            <a:picLocks noChangeAspect="1"/>
          </p:cNvPicPr>
          <p:nvPr/>
        </p:nvPicPr>
        <p:blipFill>
          <a:blip r:embed="rId3"/>
          <a:stretch>
            <a:fillRect/>
          </a:stretch>
        </p:blipFill>
        <p:spPr>
          <a:xfrm>
            <a:off x="7842986" y="2492049"/>
            <a:ext cx="3959807" cy="3293494"/>
          </a:xfrm>
          <a:prstGeom prst="rect">
            <a:avLst/>
          </a:prstGeom>
        </p:spPr>
      </p:pic>
      <p:sp>
        <p:nvSpPr>
          <p:cNvPr id="5" name="矩形 4"/>
          <p:cNvSpPr/>
          <p:nvPr/>
        </p:nvSpPr>
        <p:spPr>
          <a:xfrm>
            <a:off x="6782967" y="1303919"/>
            <a:ext cx="4506362" cy="369332"/>
          </a:xfrm>
          <a:prstGeom prst="rect">
            <a:avLst/>
          </a:prstGeom>
        </p:spPr>
        <p:txBody>
          <a:bodyPr wrap="none">
            <a:spAutoFit/>
          </a:bodyPr>
          <a:lstStyle/>
          <a:p>
            <a:r>
              <a:rPr lang="en-US" altLang="zh-CN" dirty="0">
                <a:hlinkClick r:id="rId4"/>
              </a:rPr>
              <a:t>https://hotframeworks.com/languages/java</a:t>
            </a:r>
            <a:endParaRPr lang="zh-CN" altLang="en-US" dirty="0"/>
          </a:p>
        </p:txBody>
      </p:sp>
    </p:spTree>
    <p:extLst>
      <p:ext uri="{BB962C8B-B14F-4D97-AF65-F5344CB8AC3E}">
        <p14:creationId xmlns:p14="http://schemas.microsoft.com/office/powerpoint/2010/main" val="306156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11425813" cy="575285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5.2.2 Spring MVC</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a:buChar char=""/>
            </a:pPr>
            <a:r>
              <a:rPr lang="zh-CN" altLang="en-US" sz="2000" dirty="0">
                <a:sym typeface="+mn-ea"/>
              </a:rPr>
              <a:t>传统的创建使用</a:t>
            </a:r>
            <a:r>
              <a:rPr lang="en-US" altLang="zh-CN" sz="2000" dirty="0">
                <a:sym typeface="+mn-ea"/>
              </a:rPr>
              <a:t>Spring MVC</a:t>
            </a:r>
            <a:r>
              <a:rPr lang="zh-CN" altLang="en-US" sz="2000" dirty="0">
                <a:sym typeface="+mn-ea"/>
              </a:rPr>
              <a:t>的</a:t>
            </a:r>
            <a:r>
              <a:rPr lang="en-US" altLang="zh-CN" sz="2000" dirty="0">
                <a:sym typeface="+mn-ea"/>
              </a:rPr>
              <a:t>Web</a:t>
            </a:r>
            <a:r>
              <a:rPr lang="zh-CN" altLang="en-US" sz="2000" dirty="0">
                <a:sym typeface="+mn-ea"/>
              </a:rPr>
              <a:t>项目较为繁琐</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需要将</a:t>
            </a:r>
            <a:r>
              <a:rPr lang="en-US" altLang="zh-CN" sz="2000" dirty="0">
                <a:sym typeface="+mn-ea"/>
              </a:rPr>
              <a:t>spring-</a:t>
            </a:r>
            <a:r>
              <a:rPr lang="en-US" altLang="zh-CN" sz="2000" dirty="0" err="1">
                <a:sym typeface="+mn-ea"/>
              </a:rPr>
              <a:t>webmvc</a:t>
            </a:r>
            <a:r>
              <a:rPr lang="zh-CN" altLang="en-US" sz="2000" dirty="0">
                <a:sym typeface="+mn-ea"/>
              </a:rPr>
              <a:t>及其依赖的一系列</a:t>
            </a:r>
            <a:r>
              <a:rPr lang="en-US" altLang="zh-CN" sz="2000" dirty="0">
                <a:sym typeface="+mn-ea"/>
              </a:rPr>
              <a:t>jar</a:t>
            </a:r>
            <a:r>
              <a:rPr lang="zh-CN" altLang="en-US" sz="2000" dirty="0">
                <a:sym typeface="+mn-ea"/>
              </a:rPr>
              <a:t>文件引入到项目中</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需要配置部署描述符文件</a:t>
            </a:r>
            <a:r>
              <a:rPr lang="en-US" altLang="zh-CN" sz="2000" dirty="0">
                <a:sym typeface="+mn-ea"/>
              </a:rPr>
              <a:t>web.xml</a:t>
            </a:r>
            <a:r>
              <a:rPr lang="zh-CN" altLang="en-US" sz="2000" dirty="0">
                <a:sym typeface="+mn-ea"/>
              </a:rPr>
              <a:t>，示例如下：</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还需要对</a:t>
            </a:r>
            <a:r>
              <a:rPr lang="en-US" altLang="zh-CN" sz="2000" dirty="0" err="1">
                <a:sym typeface="+mn-ea"/>
              </a:rPr>
              <a:t>SpringMVC</a:t>
            </a:r>
            <a:r>
              <a:rPr lang="zh-CN" altLang="en-US" sz="2000" dirty="0">
                <a:sym typeface="+mn-ea"/>
              </a:rPr>
              <a:t>的配置文件进行配置</a:t>
            </a:r>
            <a:endParaRPr lang="en-US" altLang="zh-CN" sz="2000" dirty="0">
              <a:sym typeface="+mn-ea"/>
            </a:endParaRPr>
          </a:p>
        </p:txBody>
      </p:sp>
      <p:pic>
        <p:nvPicPr>
          <p:cNvPr id="6" name="图片 5"/>
          <p:cNvPicPr>
            <a:picLocks noChangeAspect="1"/>
          </p:cNvPicPr>
          <p:nvPr/>
        </p:nvPicPr>
        <p:blipFill>
          <a:blip r:embed="rId2"/>
          <a:stretch>
            <a:fillRect/>
          </a:stretch>
        </p:blipFill>
        <p:spPr>
          <a:xfrm>
            <a:off x="3926477" y="3376004"/>
            <a:ext cx="7749708" cy="3076711"/>
          </a:xfrm>
          <a:prstGeom prst="rect">
            <a:avLst/>
          </a:prstGeom>
        </p:spPr>
      </p:pic>
      <p:sp>
        <p:nvSpPr>
          <p:cNvPr id="7" name="文本框 6"/>
          <p:cNvSpPr txBox="1"/>
          <p:nvPr/>
        </p:nvSpPr>
        <p:spPr>
          <a:xfrm>
            <a:off x="364670" y="3621697"/>
            <a:ext cx="3576041" cy="2585323"/>
          </a:xfrm>
          <a:prstGeom prst="rect">
            <a:avLst/>
          </a:prstGeom>
          <a:noFill/>
        </p:spPr>
        <p:txBody>
          <a:bodyPr wrap="square" rtlCol="0">
            <a:spAutoFit/>
          </a:bodyPr>
          <a:lstStyle/>
          <a:p>
            <a:pPr>
              <a:lnSpc>
                <a:spcPct val="150000"/>
              </a:lnSpc>
            </a:pPr>
            <a:r>
              <a:rPr lang="zh-CN" altLang="en-US" dirty="0"/>
              <a:t>告诉</a:t>
            </a:r>
            <a:r>
              <a:rPr lang="en-US" altLang="zh-CN" dirty="0"/>
              <a:t>Servlet/JSP</a:t>
            </a:r>
            <a:r>
              <a:rPr lang="zh-CN" altLang="en-US" dirty="0"/>
              <a:t>容器，将所有的</a:t>
            </a:r>
            <a:r>
              <a:rPr lang="en-US" altLang="zh-CN" dirty="0"/>
              <a:t>URL</a:t>
            </a:r>
            <a:r>
              <a:rPr lang="zh-CN" altLang="en-US" dirty="0"/>
              <a:t>映射到</a:t>
            </a:r>
            <a:r>
              <a:rPr lang="en-US" altLang="zh-CN" dirty="0"/>
              <a:t>Spring</a:t>
            </a:r>
            <a:r>
              <a:rPr lang="zh-CN" altLang="en-US" dirty="0"/>
              <a:t>的</a:t>
            </a:r>
            <a:r>
              <a:rPr lang="en-US" altLang="zh-CN" dirty="0" err="1"/>
              <a:t>DispatcherServlet</a:t>
            </a:r>
            <a:r>
              <a:rPr lang="zh-CN" altLang="en-US" dirty="0"/>
              <a:t>进行处理</a:t>
            </a:r>
            <a:endParaRPr lang="en-US" altLang="zh-CN" dirty="0"/>
          </a:p>
          <a:p>
            <a:pPr>
              <a:lnSpc>
                <a:spcPct val="150000"/>
              </a:lnSpc>
            </a:pPr>
            <a:endParaRPr lang="en-US" altLang="zh-CN" dirty="0"/>
          </a:p>
          <a:p>
            <a:pPr>
              <a:lnSpc>
                <a:spcPct val="150000"/>
              </a:lnSpc>
            </a:pPr>
            <a:r>
              <a:rPr lang="en-US" altLang="zh-CN" dirty="0" err="1"/>
              <a:t>Init-param</a:t>
            </a:r>
            <a:r>
              <a:rPr lang="zh-CN" altLang="en-US" dirty="0"/>
              <a:t>元素指定了</a:t>
            </a:r>
            <a:r>
              <a:rPr lang="en-US" altLang="zh-CN" dirty="0" err="1"/>
              <a:t>springmvc</a:t>
            </a:r>
            <a:r>
              <a:rPr lang="zh-CN" altLang="en-US" dirty="0"/>
              <a:t>的配置文件位置及名称</a:t>
            </a:r>
          </a:p>
        </p:txBody>
      </p:sp>
    </p:spTree>
    <p:extLst>
      <p:ext uri="{BB962C8B-B14F-4D97-AF65-F5344CB8AC3E}">
        <p14:creationId xmlns:p14="http://schemas.microsoft.com/office/powerpoint/2010/main" val="284731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5.2 </a:t>
            </a:r>
            <a:r>
              <a:rPr lang="en-US" altLang="zh-CN" dirty="0">
                <a:latin typeface="宋体" panose="02010600030101010101" pitchFamily="2" charset="-122"/>
                <a:ea typeface="宋体" panose="02010600030101010101" pitchFamily="2" charset="-122"/>
              </a:rPr>
              <a:t>Spring Web</a:t>
            </a:r>
            <a:r>
              <a:rPr lang="zh-CN" altLang="en-US" dirty="0">
                <a:latin typeface="宋体" panose="02010600030101010101" pitchFamily="2" charset="-122"/>
                <a:ea typeface="宋体" panose="02010600030101010101" pitchFamily="2" charset="-122"/>
              </a:rPr>
              <a:t>开发简介</a:t>
            </a:r>
            <a:endParaRPr lang="zh-CN" altLang="en-US" b="0" kern="1800" dirty="0">
              <a:latin typeface="Times New Roman"/>
            </a:endParaRPr>
          </a:p>
        </p:txBody>
      </p:sp>
      <p:sp>
        <p:nvSpPr>
          <p:cNvPr id="3" name="文本框 2"/>
          <p:cNvSpPr txBox="1"/>
          <p:nvPr/>
        </p:nvSpPr>
        <p:spPr>
          <a:xfrm>
            <a:off x="250372" y="1223784"/>
            <a:ext cx="11425813" cy="518860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5.2.3 Spring Boot</a:t>
            </a:r>
            <a:r>
              <a:rPr lang="zh-CN" altLang="en-US" sz="2300" dirty="0">
                <a:sym typeface="+mn-ea"/>
              </a:rPr>
              <a:t>简介</a:t>
            </a:r>
            <a:r>
              <a:rPr lang="zh-CN" altLang="en-US" sz="1600" dirty="0">
                <a:sym typeface="+mn-ea"/>
              </a:rPr>
              <a:t>（</a:t>
            </a:r>
            <a:r>
              <a:rPr lang="zh-CN" altLang="en-US" sz="1600" dirty="0">
                <a:sym typeface="+mn-ea"/>
                <a:hlinkClick r:id="rId2"/>
              </a:rPr>
              <a:t>官方文档下载</a:t>
            </a:r>
            <a:r>
              <a:rPr lang="zh-CN" altLang="en-US" sz="1600" dirty="0">
                <a:sym typeface="+mn-ea"/>
              </a:rPr>
              <a:t>）</a:t>
            </a:r>
            <a:endParaRPr lang="en-US" altLang="zh-CN" sz="16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 Boot</a:t>
            </a:r>
            <a:r>
              <a:rPr lang="zh-CN" altLang="en-US" sz="2000" dirty="0">
                <a:sym typeface="+mn-ea"/>
              </a:rPr>
              <a:t>是一个基于</a:t>
            </a:r>
            <a:r>
              <a:rPr lang="en-US" altLang="zh-CN" sz="2000" dirty="0">
                <a:sym typeface="+mn-ea"/>
              </a:rPr>
              <a:t>Spring</a:t>
            </a:r>
            <a:r>
              <a:rPr lang="zh-CN" altLang="en-US" sz="2000" dirty="0">
                <a:sym typeface="+mn-ea"/>
              </a:rPr>
              <a:t>框架搭建起来的应用，其目的是让</a:t>
            </a:r>
            <a:r>
              <a:rPr lang="en-US" altLang="zh-CN" sz="2000" dirty="0">
                <a:sym typeface="+mn-ea"/>
              </a:rPr>
              <a:t>Spring</a:t>
            </a:r>
            <a:r>
              <a:rPr lang="zh-CN" altLang="en-US" sz="2000" dirty="0">
                <a:sym typeface="+mn-ea"/>
              </a:rPr>
              <a:t>框架更加容易得到快速的应用，增强其在快速应用开发（</a:t>
            </a:r>
            <a:r>
              <a:rPr lang="en-US" altLang="zh-CN" sz="2000" dirty="0">
                <a:solidFill>
                  <a:srgbClr val="FF0000"/>
                </a:solidFill>
                <a:sym typeface="+mn-ea"/>
              </a:rPr>
              <a:t>R</a:t>
            </a:r>
            <a:r>
              <a:rPr lang="en-US" altLang="zh-CN" sz="2000" dirty="0">
                <a:sym typeface="+mn-ea"/>
              </a:rPr>
              <a:t>apid </a:t>
            </a:r>
            <a:r>
              <a:rPr lang="en-US" altLang="zh-CN" sz="2000" dirty="0">
                <a:solidFill>
                  <a:srgbClr val="FF0000"/>
                </a:solidFill>
                <a:sym typeface="+mn-ea"/>
              </a:rPr>
              <a:t>A</a:t>
            </a:r>
            <a:r>
              <a:rPr lang="en-US" altLang="zh-CN" sz="2000" dirty="0">
                <a:sym typeface="+mn-ea"/>
              </a:rPr>
              <a:t>pplication </a:t>
            </a:r>
            <a:r>
              <a:rPr lang="en-US" altLang="zh-CN" sz="2000" dirty="0">
                <a:solidFill>
                  <a:srgbClr val="FF0000"/>
                </a:solidFill>
                <a:sym typeface="+mn-ea"/>
              </a:rPr>
              <a:t>D</a:t>
            </a:r>
            <a:r>
              <a:rPr lang="en-US" altLang="zh-CN" sz="2000" dirty="0">
                <a:sym typeface="+mn-ea"/>
              </a:rPr>
              <a:t>evelopment</a:t>
            </a:r>
            <a:r>
              <a:rPr lang="zh-CN" altLang="en-US" sz="2000" dirty="0">
                <a:sym typeface="+mn-ea"/>
              </a:rPr>
              <a:t>）领域的竞争力。</a:t>
            </a:r>
            <a:endParaRPr lang="en-US" altLang="zh-CN" sz="2000" dirty="0">
              <a:sym typeface="+mn-ea"/>
            </a:endParaRPr>
          </a:p>
          <a:p>
            <a:pPr marL="822960" lvl="1" indent="-255905">
              <a:lnSpc>
                <a:spcPct val="150000"/>
              </a:lnSpc>
              <a:spcBef>
                <a:spcPts val="400"/>
              </a:spcBef>
              <a:buClr>
                <a:schemeClr val="accent1"/>
              </a:buClr>
              <a:buSzPct val="68000"/>
              <a:buFont typeface="Wingdings 3"/>
              <a:buChar char=""/>
            </a:pPr>
            <a:r>
              <a:rPr lang="en-US" altLang="zh-CN" sz="2000" dirty="0">
                <a:sym typeface="+mn-ea"/>
              </a:rPr>
              <a:t>Spring Boot</a:t>
            </a:r>
            <a:r>
              <a:rPr lang="zh-CN" altLang="en-US" sz="2000" dirty="0">
                <a:sym typeface="+mn-ea"/>
              </a:rPr>
              <a:t>的优点：</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可以创建独立的</a:t>
            </a:r>
            <a:r>
              <a:rPr lang="en-US" altLang="zh-CN" sz="2000" dirty="0">
                <a:sym typeface="+mn-ea"/>
              </a:rPr>
              <a:t>Spring</a:t>
            </a:r>
            <a:r>
              <a:rPr lang="zh-CN" altLang="en-US" sz="2000" dirty="0">
                <a:sym typeface="+mn-ea"/>
              </a:rPr>
              <a:t>应用程序</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嵌入</a:t>
            </a:r>
            <a:r>
              <a:rPr lang="en-US" altLang="zh-CN" sz="2000" dirty="0">
                <a:sym typeface="+mn-ea"/>
              </a:rPr>
              <a:t>Tomcat</a:t>
            </a:r>
            <a:r>
              <a:rPr lang="zh-CN" altLang="en-US" sz="2000" dirty="0">
                <a:sym typeface="+mn-ea"/>
              </a:rPr>
              <a:t>、</a:t>
            </a:r>
            <a:r>
              <a:rPr lang="en-US" altLang="zh-CN" sz="2000" dirty="0">
                <a:sym typeface="+mn-ea"/>
              </a:rPr>
              <a:t>Jetty</a:t>
            </a:r>
            <a:r>
              <a:rPr lang="zh-CN" altLang="en-US" sz="2000" dirty="0">
                <a:sym typeface="+mn-ea"/>
              </a:rPr>
              <a:t>等</a:t>
            </a:r>
            <a:r>
              <a:rPr lang="en-US" altLang="zh-CN" sz="2000" dirty="0">
                <a:sym typeface="+mn-ea"/>
              </a:rPr>
              <a:t>Servlet/JSP</a:t>
            </a:r>
            <a:r>
              <a:rPr lang="zh-CN" altLang="en-US" sz="2000" dirty="0">
                <a:sym typeface="+mn-ea"/>
              </a:rPr>
              <a:t>容器，无须部署</a:t>
            </a:r>
            <a:r>
              <a:rPr lang="en-US" altLang="zh-CN" sz="2000" dirty="0">
                <a:sym typeface="+mn-ea"/>
              </a:rPr>
              <a:t>WAR</a:t>
            </a:r>
            <a:r>
              <a:rPr lang="zh-CN" altLang="en-US" sz="2000" dirty="0">
                <a:sym typeface="+mn-ea"/>
              </a:rPr>
              <a:t>文件；</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支持通过</a:t>
            </a:r>
            <a:r>
              <a:rPr lang="en-US" altLang="zh-CN" sz="2000" dirty="0">
                <a:sym typeface="+mn-ea"/>
              </a:rPr>
              <a:t>Maven</a:t>
            </a:r>
            <a:r>
              <a:rPr lang="zh-CN" altLang="en-US" sz="2000" dirty="0">
                <a:sym typeface="+mn-ea"/>
              </a:rPr>
              <a:t>或</a:t>
            </a:r>
            <a:r>
              <a:rPr lang="en-US" altLang="zh-CN" sz="2000" dirty="0" err="1">
                <a:sym typeface="+mn-ea"/>
              </a:rPr>
              <a:t>Gradle</a:t>
            </a:r>
            <a:r>
              <a:rPr lang="zh-CN" altLang="en-US" sz="2000" dirty="0">
                <a:sym typeface="+mn-ea"/>
              </a:rPr>
              <a:t>进行依赖管理</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尽可能的自动配置</a:t>
            </a:r>
            <a:r>
              <a:rPr lang="en-US" altLang="zh-CN" sz="2000" dirty="0">
                <a:sym typeface="+mn-ea"/>
              </a:rPr>
              <a:t>Spring</a:t>
            </a:r>
          </a:p>
          <a:p>
            <a:pPr marL="1280160" lvl="2" indent="-255905">
              <a:lnSpc>
                <a:spcPct val="150000"/>
              </a:lnSpc>
              <a:spcBef>
                <a:spcPts val="400"/>
              </a:spcBef>
              <a:buClr>
                <a:schemeClr val="accent1"/>
              </a:buClr>
              <a:buSzPct val="68000"/>
              <a:buFont typeface="Wingdings 3"/>
              <a:buChar char=""/>
            </a:pPr>
            <a:r>
              <a:rPr lang="zh-CN" altLang="en-US" sz="2000" dirty="0">
                <a:sym typeface="+mn-ea"/>
              </a:rPr>
              <a:t>提供生产就绪型功能，如指标监控、健康检查、外部配置等</a:t>
            </a:r>
            <a:endParaRPr lang="en-US" altLang="zh-CN" sz="2000" dirty="0">
              <a:sym typeface="+mn-ea"/>
            </a:endParaRPr>
          </a:p>
          <a:p>
            <a:pPr marL="1280160" lvl="2" indent="-255905">
              <a:lnSpc>
                <a:spcPct val="150000"/>
              </a:lnSpc>
              <a:spcBef>
                <a:spcPts val="400"/>
              </a:spcBef>
              <a:buClr>
                <a:schemeClr val="accent1"/>
              </a:buClr>
              <a:buSzPct val="68000"/>
              <a:buFont typeface="Wingdings 3"/>
              <a:buChar char=""/>
            </a:pPr>
            <a:r>
              <a:rPr lang="zh-CN" altLang="en-US" sz="2000" dirty="0">
                <a:sym typeface="+mn-ea"/>
              </a:rPr>
              <a:t>支持注解，对</a:t>
            </a:r>
            <a:r>
              <a:rPr lang="en-US" altLang="zh-CN" sz="2000" dirty="0">
                <a:sym typeface="+mn-ea"/>
              </a:rPr>
              <a:t>XML</a:t>
            </a:r>
            <a:r>
              <a:rPr lang="zh-CN" altLang="en-US" sz="2000" dirty="0">
                <a:sym typeface="+mn-ea"/>
              </a:rPr>
              <a:t>没有要求配置</a:t>
            </a:r>
            <a:endParaRPr lang="en-US" altLang="zh-CN" sz="2000" dirty="0">
              <a:sym typeface="+mn-ea"/>
            </a:endParaRPr>
          </a:p>
        </p:txBody>
      </p:sp>
    </p:spTree>
    <p:extLst>
      <p:ext uri="{BB962C8B-B14F-4D97-AF65-F5344CB8AC3E}">
        <p14:creationId xmlns:p14="http://schemas.microsoft.com/office/powerpoint/2010/main" val="1992550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0065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a:t>
            </a:r>
            <a:r>
              <a:rPr lang="zh-CN" altLang="en-US" sz="2000" dirty="0">
                <a:sym typeface="+mn-ea"/>
              </a:rPr>
              <a:t>：创建新项目，选择</a:t>
            </a:r>
            <a:r>
              <a:rPr lang="en-US" altLang="zh-CN" sz="2000" dirty="0">
                <a:sym typeface="+mn-ea"/>
              </a:rPr>
              <a:t>Spring </a:t>
            </a:r>
            <a:r>
              <a:rPr lang="en-US" altLang="zh-CN" sz="2000" dirty="0" err="1">
                <a:sym typeface="+mn-ea"/>
              </a:rPr>
              <a:t>Initializr</a:t>
            </a:r>
            <a:endParaRPr lang="en-US" altLang="zh-CN" sz="1400" dirty="0">
              <a:sym typeface="+mn-ea"/>
            </a:endParaRPr>
          </a:p>
        </p:txBody>
      </p:sp>
      <p:pic>
        <p:nvPicPr>
          <p:cNvPr id="3" name="图片 2">
            <a:extLst>
              <a:ext uri="{FF2B5EF4-FFF2-40B4-BE49-F238E27FC236}">
                <a16:creationId xmlns:a16="http://schemas.microsoft.com/office/drawing/2014/main" id="{9737FC0E-AB34-9242-B9C5-0F10B5E99661}"/>
              </a:ext>
            </a:extLst>
          </p:cNvPr>
          <p:cNvPicPr>
            <a:picLocks noChangeAspect="1"/>
          </p:cNvPicPr>
          <p:nvPr/>
        </p:nvPicPr>
        <p:blipFill>
          <a:blip r:embed="rId2"/>
          <a:stretch>
            <a:fillRect/>
          </a:stretch>
        </p:blipFill>
        <p:spPr>
          <a:xfrm>
            <a:off x="1751526" y="1724434"/>
            <a:ext cx="7757285" cy="4998704"/>
          </a:xfrm>
          <a:prstGeom prst="rect">
            <a:avLst/>
          </a:prstGeom>
        </p:spPr>
      </p:pic>
    </p:spTree>
    <p:extLst>
      <p:ext uri="{BB962C8B-B14F-4D97-AF65-F5344CB8AC3E}">
        <p14:creationId xmlns:p14="http://schemas.microsoft.com/office/powerpoint/2010/main" val="4200735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2</a:t>
            </a:r>
            <a:r>
              <a:rPr lang="zh-CN" altLang="en-US" sz="2000" dirty="0">
                <a:sym typeface="+mn-ea"/>
              </a:rPr>
              <a:t>：设置项目信息</a:t>
            </a:r>
            <a:endParaRPr lang="en-US" altLang="zh-CN" sz="1400" dirty="0">
              <a:sym typeface="+mn-ea"/>
            </a:endParaRPr>
          </a:p>
        </p:txBody>
      </p:sp>
      <p:sp>
        <p:nvSpPr>
          <p:cNvPr id="6" name="文本框 5"/>
          <p:cNvSpPr txBox="1"/>
          <p:nvPr/>
        </p:nvSpPr>
        <p:spPr>
          <a:xfrm>
            <a:off x="379829" y="2405575"/>
            <a:ext cx="2897944" cy="2169825"/>
          </a:xfrm>
          <a:prstGeom prst="rect">
            <a:avLst/>
          </a:prstGeom>
          <a:noFill/>
        </p:spPr>
        <p:txBody>
          <a:bodyPr wrap="square" rtlCol="0">
            <a:spAutoFit/>
          </a:bodyPr>
          <a:lstStyle/>
          <a:p>
            <a:pPr>
              <a:lnSpc>
                <a:spcPct val="150000"/>
              </a:lnSpc>
            </a:pPr>
            <a:r>
              <a:rPr lang="en-US" altLang="zh-CN" dirty="0"/>
              <a:t>Group</a:t>
            </a:r>
            <a:r>
              <a:rPr lang="zh-CN" altLang="en-US" dirty="0"/>
              <a:t>和</a:t>
            </a:r>
            <a:r>
              <a:rPr lang="en-US" altLang="zh-CN" dirty="0"/>
              <a:t>Artifact</a:t>
            </a:r>
            <a:r>
              <a:rPr lang="zh-CN" altLang="en-US" dirty="0"/>
              <a:t>是为了保证项目唯一性而设置的。</a:t>
            </a:r>
            <a:endParaRPr lang="en-US" altLang="zh-CN" dirty="0"/>
          </a:p>
          <a:p>
            <a:pPr>
              <a:lnSpc>
                <a:spcPct val="150000"/>
              </a:lnSpc>
            </a:pPr>
            <a:r>
              <a:rPr lang="en-US" altLang="zh-CN" dirty="0"/>
              <a:t>Group</a:t>
            </a:r>
            <a:r>
              <a:rPr lang="zh-CN" altLang="en-US" dirty="0"/>
              <a:t>为项目组织唯一标识符</a:t>
            </a:r>
            <a:endParaRPr lang="en-US" altLang="zh-CN" dirty="0"/>
          </a:p>
          <a:p>
            <a:pPr>
              <a:lnSpc>
                <a:spcPct val="150000"/>
              </a:lnSpc>
            </a:pPr>
            <a:r>
              <a:rPr lang="en-US" altLang="zh-CN" dirty="0"/>
              <a:t>Artifact</a:t>
            </a:r>
            <a:r>
              <a:rPr lang="zh-CN" altLang="en-US" dirty="0"/>
              <a:t>为项目标识符</a:t>
            </a:r>
          </a:p>
        </p:txBody>
      </p:sp>
      <p:pic>
        <p:nvPicPr>
          <p:cNvPr id="3" name="图片 2">
            <a:extLst>
              <a:ext uri="{FF2B5EF4-FFF2-40B4-BE49-F238E27FC236}">
                <a16:creationId xmlns:a16="http://schemas.microsoft.com/office/drawing/2014/main" id="{C26D854D-0506-8A4D-8373-9E3870B6BBA4}"/>
              </a:ext>
            </a:extLst>
          </p:cNvPr>
          <p:cNvPicPr>
            <a:picLocks noChangeAspect="1"/>
          </p:cNvPicPr>
          <p:nvPr/>
        </p:nvPicPr>
        <p:blipFill>
          <a:blip r:embed="rId2"/>
          <a:stretch>
            <a:fillRect/>
          </a:stretch>
        </p:blipFill>
        <p:spPr>
          <a:xfrm>
            <a:off x="3638380" y="1413560"/>
            <a:ext cx="7847427" cy="5122626"/>
          </a:xfrm>
          <a:prstGeom prst="rect">
            <a:avLst/>
          </a:prstGeom>
        </p:spPr>
      </p:pic>
    </p:spTree>
    <p:extLst>
      <p:ext uri="{BB962C8B-B14F-4D97-AF65-F5344CB8AC3E}">
        <p14:creationId xmlns:p14="http://schemas.microsoft.com/office/powerpoint/2010/main" val="28133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1397380" y="6006905"/>
            <a:ext cx="9131795" cy="369332"/>
          </a:xfrm>
          <a:prstGeom prst="rect">
            <a:avLst/>
          </a:prstGeom>
          <a:noFill/>
        </p:spPr>
        <p:txBody>
          <a:bodyPr wrap="none" rtlCol="0">
            <a:spAutoFit/>
          </a:bodyPr>
          <a:lstStyle/>
          <a:p>
            <a:r>
              <a:rPr lang="zh-CN" altLang="en-US" dirty="0"/>
              <a:t>选择</a:t>
            </a:r>
            <a:r>
              <a:rPr lang="en-US" altLang="zh-CN" dirty="0"/>
              <a:t>Developer Tools</a:t>
            </a:r>
            <a:r>
              <a:rPr lang="zh-CN" altLang="en-US" dirty="0"/>
              <a:t>中的</a:t>
            </a:r>
            <a:r>
              <a:rPr lang="en-US" altLang="zh-CN" dirty="0"/>
              <a:t>Spring Boot </a:t>
            </a:r>
            <a:r>
              <a:rPr lang="en-US" altLang="zh-CN" dirty="0" err="1"/>
              <a:t>DevTools</a:t>
            </a:r>
            <a:r>
              <a:rPr lang="zh-CN" altLang="en-US" dirty="0"/>
              <a:t>，其作用是提供应用的快速重启或重加载</a:t>
            </a:r>
          </a:p>
        </p:txBody>
      </p:sp>
      <p:pic>
        <p:nvPicPr>
          <p:cNvPr id="6" name="图片 5">
            <a:extLst>
              <a:ext uri="{FF2B5EF4-FFF2-40B4-BE49-F238E27FC236}">
                <a16:creationId xmlns:a16="http://schemas.microsoft.com/office/drawing/2014/main" id="{16AB9AFC-F4D3-BE4B-ADBC-711E2F215282}"/>
              </a:ext>
            </a:extLst>
          </p:cNvPr>
          <p:cNvPicPr>
            <a:picLocks noChangeAspect="1"/>
          </p:cNvPicPr>
          <p:nvPr/>
        </p:nvPicPr>
        <p:blipFill>
          <a:blip r:embed="rId2"/>
          <a:stretch>
            <a:fillRect/>
          </a:stretch>
        </p:blipFill>
        <p:spPr>
          <a:xfrm>
            <a:off x="2627289" y="1852324"/>
            <a:ext cx="6404645" cy="4154581"/>
          </a:xfrm>
          <a:prstGeom prst="rect">
            <a:avLst/>
          </a:prstGeom>
        </p:spPr>
      </p:pic>
    </p:spTree>
    <p:extLst>
      <p:ext uri="{BB962C8B-B14F-4D97-AF65-F5344CB8AC3E}">
        <p14:creationId xmlns:p14="http://schemas.microsoft.com/office/powerpoint/2010/main" val="117202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1397380" y="6006905"/>
            <a:ext cx="7306552" cy="369332"/>
          </a:xfrm>
          <a:prstGeom prst="rect">
            <a:avLst/>
          </a:prstGeom>
          <a:noFill/>
        </p:spPr>
        <p:txBody>
          <a:bodyPr wrap="none" rtlCol="0">
            <a:spAutoFit/>
          </a:bodyPr>
          <a:lstStyle/>
          <a:p>
            <a:r>
              <a:rPr lang="zh-CN" altLang="en-US" dirty="0"/>
              <a:t>选择</a:t>
            </a:r>
            <a:r>
              <a:rPr lang="en-US" altLang="zh-CN" dirty="0"/>
              <a:t>Web</a:t>
            </a:r>
            <a:r>
              <a:rPr lang="zh-CN" altLang="en-US" dirty="0"/>
              <a:t>中的</a:t>
            </a:r>
            <a:r>
              <a:rPr lang="en-US" altLang="zh-CN" dirty="0"/>
              <a:t>Spring Web</a:t>
            </a:r>
            <a:r>
              <a:rPr lang="zh-CN" altLang="en-US" dirty="0"/>
              <a:t>，即使用</a:t>
            </a:r>
            <a:r>
              <a:rPr lang="en-US" altLang="zh-CN" dirty="0"/>
              <a:t>Spring MVC</a:t>
            </a:r>
            <a:r>
              <a:rPr lang="zh-CN" altLang="en-US" dirty="0"/>
              <a:t>以及</a:t>
            </a:r>
            <a:r>
              <a:rPr lang="en-US" altLang="zh-CN" dirty="0"/>
              <a:t>Tomcat</a:t>
            </a:r>
            <a:r>
              <a:rPr lang="zh-CN" altLang="en-US" dirty="0"/>
              <a:t>嵌入式容器</a:t>
            </a:r>
          </a:p>
        </p:txBody>
      </p:sp>
      <p:pic>
        <p:nvPicPr>
          <p:cNvPr id="3" name="图片 2">
            <a:extLst>
              <a:ext uri="{FF2B5EF4-FFF2-40B4-BE49-F238E27FC236}">
                <a16:creationId xmlns:a16="http://schemas.microsoft.com/office/drawing/2014/main" id="{8CE4CCB1-7A24-A549-A688-24ED9668FDD2}"/>
              </a:ext>
            </a:extLst>
          </p:cNvPr>
          <p:cNvPicPr>
            <a:picLocks noChangeAspect="1"/>
          </p:cNvPicPr>
          <p:nvPr/>
        </p:nvPicPr>
        <p:blipFill>
          <a:blip r:embed="rId2"/>
          <a:stretch>
            <a:fillRect/>
          </a:stretch>
        </p:blipFill>
        <p:spPr>
          <a:xfrm>
            <a:off x="2277442" y="1825533"/>
            <a:ext cx="6426490" cy="4133621"/>
          </a:xfrm>
          <a:prstGeom prst="rect">
            <a:avLst/>
          </a:prstGeom>
        </p:spPr>
      </p:pic>
    </p:spTree>
    <p:extLst>
      <p:ext uri="{BB962C8B-B14F-4D97-AF65-F5344CB8AC3E}">
        <p14:creationId xmlns:p14="http://schemas.microsoft.com/office/powerpoint/2010/main" val="96813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2168526" y="6295243"/>
            <a:ext cx="6942991" cy="369332"/>
          </a:xfrm>
          <a:prstGeom prst="rect">
            <a:avLst/>
          </a:prstGeom>
          <a:noFill/>
        </p:spPr>
        <p:txBody>
          <a:bodyPr wrap="none" rtlCol="0">
            <a:spAutoFit/>
          </a:bodyPr>
          <a:lstStyle/>
          <a:p>
            <a:r>
              <a:rPr lang="zh-CN" altLang="en-US" dirty="0"/>
              <a:t>选择</a:t>
            </a:r>
            <a:r>
              <a:rPr lang="en-US" altLang="zh-CN" dirty="0"/>
              <a:t>Template Engines</a:t>
            </a:r>
            <a:r>
              <a:rPr lang="zh-CN" altLang="en-US" dirty="0"/>
              <a:t>中的</a:t>
            </a:r>
            <a:r>
              <a:rPr lang="en-US" altLang="zh-CN" dirty="0" err="1"/>
              <a:t>Thymeleaf</a:t>
            </a:r>
            <a:r>
              <a:rPr lang="zh-CN" altLang="en-US" dirty="0"/>
              <a:t>，即使用</a:t>
            </a:r>
            <a:r>
              <a:rPr lang="en-US" altLang="zh-CN" dirty="0" err="1"/>
              <a:t>Thymeleaf</a:t>
            </a:r>
            <a:r>
              <a:rPr lang="zh-CN" altLang="en-US" dirty="0"/>
              <a:t>模板引擎</a:t>
            </a:r>
          </a:p>
        </p:txBody>
      </p:sp>
      <p:pic>
        <p:nvPicPr>
          <p:cNvPr id="6" name="图片 5">
            <a:extLst>
              <a:ext uri="{FF2B5EF4-FFF2-40B4-BE49-F238E27FC236}">
                <a16:creationId xmlns:a16="http://schemas.microsoft.com/office/drawing/2014/main" id="{6F3E65EF-A239-E846-AC8E-41291A6BE44B}"/>
              </a:ext>
            </a:extLst>
          </p:cNvPr>
          <p:cNvPicPr>
            <a:picLocks noChangeAspect="1"/>
          </p:cNvPicPr>
          <p:nvPr/>
        </p:nvPicPr>
        <p:blipFill>
          <a:blip r:embed="rId2"/>
          <a:stretch>
            <a:fillRect/>
          </a:stretch>
        </p:blipFill>
        <p:spPr>
          <a:xfrm>
            <a:off x="2082068" y="1649393"/>
            <a:ext cx="7115908" cy="4645850"/>
          </a:xfrm>
          <a:prstGeom prst="rect">
            <a:avLst/>
          </a:prstGeom>
        </p:spPr>
      </p:pic>
    </p:spTree>
    <p:extLst>
      <p:ext uri="{BB962C8B-B14F-4D97-AF65-F5344CB8AC3E}">
        <p14:creationId xmlns:p14="http://schemas.microsoft.com/office/powerpoint/2010/main" val="3159896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4</a:t>
            </a:r>
            <a:r>
              <a:rPr lang="zh-CN" altLang="en-US" sz="2000" dirty="0">
                <a:sym typeface="+mn-ea"/>
              </a:rPr>
              <a:t>：设置项目名称和路径</a:t>
            </a:r>
            <a:endParaRPr lang="en-US" altLang="zh-CN" sz="1400" dirty="0">
              <a:sym typeface="+mn-ea"/>
            </a:endParaRPr>
          </a:p>
        </p:txBody>
      </p:sp>
      <p:pic>
        <p:nvPicPr>
          <p:cNvPr id="3" name="图片 2">
            <a:extLst>
              <a:ext uri="{FF2B5EF4-FFF2-40B4-BE49-F238E27FC236}">
                <a16:creationId xmlns:a16="http://schemas.microsoft.com/office/drawing/2014/main" id="{89332991-F963-A74A-96CA-D22045282BE7}"/>
              </a:ext>
            </a:extLst>
          </p:cNvPr>
          <p:cNvPicPr>
            <a:picLocks noChangeAspect="1"/>
          </p:cNvPicPr>
          <p:nvPr/>
        </p:nvPicPr>
        <p:blipFill>
          <a:blip r:embed="rId2"/>
          <a:stretch>
            <a:fillRect/>
          </a:stretch>
        </p:blipFill>
        <p:spPr>
          <a:xfrm>
            <a:off x="4010210" y="1223784"/>
            <a:ext cx="7931418" cy="5160442"/>
          </a:xfrm>
          <a:prstGeom prst="rect">
            <a:avLst/>
          </a:prstGeom>
        </p:spPr>
      </p:pic>
    </p:spTree>
    <p:extLst>
      <p:ext uri="{BB962C8B-B14F-4D97-AF65-F5344CB8AC3E}">
        <p14:creationId xmlns:p14="http://schemas.microsoft.com/office/powerpoint/2010/main" val="1314191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4</a:t>
            </a:r>
            <a:r>
              <a:rPr lang="zh-CN" altLang="en-US" sz="2000" dirty="0">
                <a:sym typeface="+mn-ea"/>
              </a:rPr>
              <a:t>：目录结构</a:t>
            </a:r>
            <a:endParaRPr lang="en-US" altLang="zh-CN" sz="1400" dirty="0">
              <a:sym typeface="+mn-ea"/>
            </a:endParaRPr>
          </a:p>
        </p:txBody>
      </p:sp>
      <p:pic>
        <p:nvPicPr>
          <p:cNvPr id="3" name="图片 2"/>
          <p:cNvPicPr>
            <a:picLocks noChangeAspect="1"/>
          </p:cNvPicPr>
          <p:nvPr/>
        </p:nvPicPr>
        <p:blipFill>
          <a:blip r:embed="rId2"/>
          <a:stretch>
            <a:fillRect/>
          </a:stretch>
        </p:blipFill>
        <p:spPr>
          <a:xfrm>
            <a:off x="3296045" y="1223784"/>
            <a:ext cx="8666667" cy="5304762"/>
          </a:xfrm>
          <a:prstGeom prst="rect">
            <a:avLst/>
          </a:prstGeom>
        </p:spPr>
      </p:pic>
      <p:cxnSp>
        <p:nvCxnSpPr>
          <p:cNvPr id="7" name="直接箭头连接符 6"/>
          <p:cNvCxnSpPr/>
          <p:nvPr/>
        </p:nvCxnSpPr>
        <p:spPr>
          <a:xfrm>
            <a:off x="1814732" y="3263705"/>
            <a:ext cx="3362179" cy="759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61182" y="3066757"/>
            <a:ext cx="1569660" cy="369332"/>
          </a:xfrm>
          <a:prstGeom prst="rect">
            <a:avLst/>
          </a:prstGeom>
          <a:noFill/>
        </p:spPr>
        <p:txBody>
          <a:bodyPr wrap="none" rtlCol="0">
            <a:spAutoFit/>
          </a:bodyPr>
          <a:lstStyle/>
          <a:p>
            <a:r>
              <a:rPr lang="zh-CN" altLang="en-US" dirty="0"/>
              <a:t>应用程序入口</a:t>
            </a:r>
          </a:p>
        </p:txBody>
      </p:sp>
      <p:cxnSp>
        <p:nvCxnSpPr>
          <p:cNvPr id="10" name="直接箭头连接符 9"/>
          <p:cNvCxnSpPr/>
          <p:nvPr/>
        </p:nvCxnSpPr>
        <p:spPr>
          <a:xfrm>
            <a:off x="2230842" y="4149969"/>
            <a:ext cx="2116075" cy="32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2190" y="3876165"/>
            <a:ext cx="3647152" cy="369332"/>
          </a:xfrm>
          <a:prstGeom prst="rect">
            <a:avLst/>
          </a:prstGeom>
          <a:noFill/>
        </p:spPr>
        <p:txBody>
          <a:bodyPr wrap="none" rtlCol="0">
            <a:spAutoFit/>
          </a:bodyPr>
          <a:lstStyle/>
          <a:p>
            <a:r>
              <a:rPr lang="zh-CN" altLang="en-US" dirty="0"/>
              <a:t>分别存放静态资源文件、模板文件</a:t>
            </a:r>
          </a:p>
        </p:txBody>
      </p:sp>
      <p:cxnSp>
        <p:nvCxnSpPr>
          <p:cNvPr id="13" name="直接箭头连接符 12"/>
          <p:cNvCxnSpPr/>
          <p:nvPr/>
        </p:nvCxnSpPr>
        <p:spPr>
          <a:xfrm flipV="1">
            <a:off x="2230842" y="4881489"/>
            <a:ext cx="2116075" cy="45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06736" y="5289452"/>
            <a:ext cx="1569660" cy="369332"/>
          </a:xfrm>
          <a:prstGeom prst="rect">
            <a:avLst/>
          </a:prstGeom>
          <a:noFill/>
        </p:spPr>
        <p:txBody>
          <a:bodyPr wrap="none" rtlCol="0">
            <a:spAutoFit/>
          </a:bodyPr>
          <a:lstStyle/>
          <a:p>
            <a:r>
              <a:rPr lang="zh-CN" altLang="en-US" dirty="0"/>
              <a:t>应用配置文件</a:t>
            </a:r>
          </a:p>
        </p:txBody>
      </p:sp>
      <p:cxnSp>
        <p:nvCxnSpPr>
          <p:cNvPr id="16" name="直接箭头连接符 15"/>
          <p:cNvCxnSpPr/>
          <p:nvPr/>
        </p:nvCxnSpPr>
        <p:spPr>
          <a:xfrm flipV="1">
            <a:off x="2377440" y="6231988"/>
            <a:ext cx="1421902" cy="9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06736" y="6248410"/>
            <a:ext cx="1800493" cy="369332"/>
          </a:xfrm>
          <a:prstGeom prst="rect">
            <a:avLst/>
          </a:prstGeom>
          <a:noFill/>
        </p:spPr>
        <p:txBody>
          <a:bodyPr wrap="none" rtlCol="0">
            <a:spAutoFit/>
          </a:bodyPr>
          <a:lstStyle/>
          <a:p>
            <a:r>
              <a:rPr lang="en-US" altLang="zh-CN" dirty="0"/>
              <a:t>Maven</a:t>
            </a:r>
            <a:r>
              <a:rPr lang="zh-CN" altLang="en-US" dirty="0"/>
              <a:t>配置文件</a:t>
            </a:r>
          </a:p>
        </p:txBody>
      </p:sp>
    </p:spTree>
    <p:extLst>
      <p:ext uri="{BB962C8B-B14F-4D97-AF65-F5344CB8AC3E}">
        <p14:creationId xmlns:p14="http://schemas.microsoft.com/office/powerpoint/2010/main" val="146264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2" y="1223784"/>
            <a:ext cx="8679444" cy="54393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5.1.1 </a:t>
            </a:r>
            <a:r>
              <a:rPr lang="zh-CN" altLang="en-US" sz="2300" dirty="0">
                <a:sym typeface="+mn-ea"/>
              </a:rPr>
              <a:t>模式、框架和架构</a:t>
            </a:r>
            <a:endParaRPr lang="en-US" altLang="zh-CN" sz="23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模式：</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也称为设计模式，是解决特定问题的一般性方法。如工厂模式、单例模式等。</a:t>
            </a:r>
            <a:r>
              <a:rPr lang="en-US" altLang="zh-CN" sz="2000" dirty="0" err="1">
                <a:sym typeface="+mn-ea"/>
              </a:rPr>
              <a:t>GoF</a:t>
            </a:r>
            <a:r>
              <a:rPr lang="en" altLang="zh-CN" sz="2000" dirty="0"/>
              <a:t> </a:t>
            </a:r>
            <a:r>
              <a:rPr lang="zh-CN" altLang="en" sz="2000" dirty="0"/>
              <a:t>（</a:t>
            </a:r>
            <a:r>
              <a:rPr lang="en" altLang="zh-CN" sz="2000" dirty="0"/>
              <a:t>Gang of Four</a:t>
            </a:r>
            <a:r>
              <a:rPr lang="zh-CN" altLang="en" sz="2000" dirty="0"/>
              <a:t>）</a:t>
            </a:r>
            <a:r>
              <a:rPr lang="zh-CN" altLang="en-US" sz="2000" dirty="0"/>
              <a:t>的设计模式一书描述了</a:t>
            </a:r>
            <a:r>
              <a:rPr lang="en-US" altLang="zh-CN" sz="2000" dirty="0"/>
              <a:t>23</a:t>
            </a:r>
            <a:r>
              <a:rPr lang="zh-CN" altLang="en-US" sz="2000" dirty="0"/>
              <a:t>种设计模式，但并没包含</a:t>
            </a:r>
            <a:r>
              <a:rPr lang="en-US" altLang="zh-CN" sz="2000" dirty="0"/>
              <a:t>MVC</a:t>
            </a:r>
            <a:r>
              <a:rPr lang="zh-CN" altLang="en-US" sz="2000" dirty="0"/>
              <a:t>设计模式，而将其作为观察者模式、策略模式等几种基本设计模式的组合</a:t>
            </a:r>
            <a:endParaRPr lang="en-US" altLang="zh-CN" sz="2000" dirty="0"/>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框架：</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t>是一种通用的、可复用的软件环境，它提供特定的功能，作为一个更大的软件平台的一部分，用以促进软件应用、产品和解决方案的开发工作。如</a:t>
            </a:r>
            <a:r>
              <a:rPr lang="en-US" altLang="zh-CN" sz="2000" dirty="0"/>
              <a:t>Spring</a:t>
            </a:r>
            <a:r>
              <a:rPr lang="zh-CN" altLang="en-US" sz="2000" dirty="0"/>
              <a:t>、</a:t>
            </a:r>
            <a:r>
              <a:rPr lang="en-US" altLang="zh-CN" sz="2000" dirty="0"/>
              <a:t>Hibernate</a:t>
            </a:r>
            <a:r>
              <a:rPr lang="zh-CN" altLang="en-US" sz="2000" dirty="0"/>
              <a:t>、</a:t>
            </a:r>
            <a:r>
              <a:rPr lang="en-US" altLang="zh-CN" sz="2000" dirty="0" err="1"/>
              <a:t>MyBatis</a:t>
            </a:r>
            <a:endParaRPr lang="en-US" altLang="zh-CN" sz="2000" dirty="0">
              <a:sym typeface="+mn-ea"/>
            </a:endParaRPr>
          </a:p>
          <a:p>
            <a:pPr marL="567055" lvl="1">
              <a:lnSpc>
                <a:spcPct val="150000"/>
              </a:lnSpc>
              <a:spcBef>
                <a:spcPts val="400"/>
              </a:spcBef>
              <a:buClr>
                <a:schemeClr val="accent1"/>
              </a:buClr>
              <a:buSzPct val="68000"/>
            </a:pPr>
            <a:endParaRPr lang="en-US" altLang="zh-CN" sz="2000" dirty="0">
              <a:sym typeface="+mn-ea"/>
            </a:endParaRPr>
          </a:p>
        </p:txBody>
      </p:sp>
      <p:pic>
        <p:nvPicPr>
          <p:cNvPr id="4" name="图片 3">
            <a:extLst>
              <a:ext uri="{FF2B5EF4-FFF2-40B4-BE49-F238E27FC236}">
                <a16:creationId xmlns:a16="http://schemas.microsoft.com/office/drawing/2014/main" id="{2BD0C972-9C57-914E-9C96-4AD7F36BCB82}"/>
              </a:ext>
            </a:extLst>
          </p:cNvPr>
          <p:cNvPicPr>
            <a:picLocks noChangeAspect="1"/>
          </p:cNvPicPr>
          <p:nvPr/>
        </p:nvPicPr>
        <p:blipFill>
          <a:blip r:embed="rId2"/>
          <a:stretch>
            <a:fillRect/>
          </a:stretch>
        </p:blipFill>
        <p:spPr>
          <a:xfrm>
            <a:off x="9003957" y="1469859"/>
            <a:ext cx="2496065" cy="3243983"/>
          </a:xfrm>
          <a:prstGeom prst="rect">
            <a:avLst/>
          </a:prstGeom>
        </p:spPr>
      </p:pic>
    </p:spTree>
    <p:extLst>
      <p:ext uri="{BB962C8B-B14F-4D97-AF65-F5344CB8AC3E}">
        <p14:creationId xmlns:p14="http://schemas.microsoft.com/office/powerpoint/2010/main" val="2627649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6</a:t>
            </a:r>
            <a:r>
              <a:rPr lang="zh-CN" altLang="en-US" sz="2000" dirty="0">
                <a:sym typeface="+mn-ea"/>
              </a:rPr>
              <a:t>：下载依赖</a:t>
            </a:r>
            <a:endParaRPr lang="en-US" altLang="zh-CN" sz="1400" dirty="0">
              <a:sym typeface="+mn-ea"/>
            </a:endParaRPr>
          </a:p>
        </p:txBody>
      </p:sp>
      <p:pic>
        <p:nvPicPr>
          <p:cNvPr id="4" name="图片 3"/>
          <p:cNvPicPr>
            <a:picLocks noChangeAspect="1"/>
          </p:cNvPicPr>
          <p:nvPr/>
        </p:nvPicPr>
        <p:blipFill>
          <a:blip r:embed="rId2"/>
          <a:stretch>
            <a:fillRect/>
          </a:stretch>
        </p:blipFill>
        <p:spPr>
          <a:xfrm>
            <a:off x="458516" y="2125754"/>
            <a:ext cx="11009524" cy="2504762"/>
          </a:xfrm>
          <a:prstGeom prst="rect">
            <a:avLst/>
          </a:prstGeom>
        </p:spPr>
      </p:pic>
      <p:pic>
        <p:nvPicPr>
          <p:cNvPr id="6" name="图片 5"/>
          <p:cNvPicPr>
            <a:picLocks noChangeAspect="1"/>
          </p:cNvPicPr>
          <p:nvPr/>
        </p:nvPicPr>
        <p:blipFill>
          <a:blip r:embed="rId3"/>
          <a:stretch>
            <a:fillRect/>
          </a:stretch>
        </p:blipFill>
        <p:spPr>
          <a:xfrm>
            <a:off x="6073256" y="1571756"/>
            <a:ext cx="4209524" cy="1466667"/>
          </a:xfrm>
          <a:prstGeom prst="rect">
            <a:avLst/>
          </a:prstGeom>
        </p:spPr>
      </p:pic>
      <p:sp>
        <p:nvSpPr>
          <p:cNvPr id="9" name="文本框 8"/>
          <p:cNvSpPr txBox="1"/>
          <p:nvPr/>
        </p:nvSpPr>
        <p:spPr>
          <a:xfrm>
            <a:off x="7709095" y="3910818"/>
            <a:ext cx="2262158" cy="369332"/>
          </a:xfrm>
          <a:prstGeom prst="rect">
            <a:avLst/>
          </a:prstGeom>
          <a:noFill/>
        </p:spPr>
        <p:txBody>
          <a:bodyPr wrap="none" rtlCol="0">
            <a:spAutoFit/>
          </a:bodyPr>
          <a:lstStyle/>
          <a:p>
            <a:r>
              <a:rPr lang="zh-CN" altLang="en-US" dirty="0"/>
              <a:t>双击可查看下载任务</a:t>
            </a:r>
          </a:p>
        </p:txBody>
      </p:sp>
    </p:spTree>
    <p:extLst>
      <p:ext uri="{BB962C8B-B14F-4D97-AF65-F5344CB8AC3E}">
        <p14:creationId xmlns:p14="http://schemas.microsoft.com/office/powerpoint/2010/main" val="372306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7</a:t>
            </a:r>
            <a:r>
              <a:rPr lang="zh-CN" altLang="en-US" sz="2000" dirty="0">
                <a:sym typeface="+mn-ea"/>
              </a:rPr>
              <a:t>：依赖下载完成，启动程序</a:t>
            </a:r>
            <a:endParaRPr lang="en-US" altLang="zh-CN" sz="1400" dirty="0">
              <a:sym typeface="+mn-ea"/>
            </a:endParaRPr>
          </a:p>
        </p:txBody>
      </p:sp>
      <p:pic>
        <p:nvPicPr>
          <p:cNvPr id="3" name="图片 2"/>
          <p:cNvPicPr>
            <a:picLocks noChangeAspect="1"/>
          </p:cNvPicPr>
          <p:nvPr/>
        </p:nvPicPr>
        <p:blipFill>
          <a:blip r:embed="rId2"/>
          <a:stretch>
            <a:fillRect/>
          </a:stretch>
        </p:blipFill>
        <p:spPr>
          <a:xfrm>
            <a:off x="4602402" y="1777782"/>
            <a:ext cx="5526336" cy="4808482"/>
          </a:xfrm>
          <a:prstGeom prst="rect">
            <a:avLst/>
          </a:prstGeom>
        </p:spPr>
      </p:pic>
      <p:sp>
        <p:nvSpPr>
          <p:cNvPr id="7" name="文本框 6"/>
          <p:cNvSpPr txBox="1"/>
          <p:nvPr/>
        </p:nvSpPr>
        <p:spPr>
          <a:xfrm>
            <a:off x="773723" y="2236763"/>
            <a:ext cx="3348111" cy="875368"/>
          </a:xfrm>
          <a:prstGeom prst="rect">
            <a:avLst/>
          </a:prstGeom>
          <a:noFill/>
        </p:spPr>
        <p:txBody>
          <a:bodyPr wrap="square" rtlCol="0">
            <a:spAutoFit/>
          </a:bodyPr>
          <a:lstStyle/>
          <a:p>
            <a:pPr>
              <a:lnSpc>
                <a:spcPct val="150000"/>
              </a:lnSpc>
            </a:pPr>
            <a:r>
              <a:rPr lang="zh-CN" altLang="en-US" dirty="0"/>
              <a:t>在程序入口</a:t>
            </a:r>
            <a:r>
              <a:rPr lang="en-US" altLang="zh-CN" dirty="0"/>
              <a:t>JAVA</a:t>
            </a:r>
            <a:r>
              <a:rPr lang="zh-CN" altLang="en-US" dirty="0"/>
              <a:t>文件上点右键，选择</a:t>
            </a:r>
            <a:r>
              <a:rPr lang="en-US" altLang="zh-CN" dirty="0"/>
              <a:t>Run</a:t>
            </a:r>
            <a:endParaRPr lang="zh-CN" altLang="en-US" dirty="0"/>
          </a:p>
        </p:txBody>
      </p:sp>
    </p:spTree>
    <p:extLst>
      <p:ext uri="{BB962C8B-B14F-4D97-AF65-F5344CB8AC3E}">
        <p14:creationId xmlns:p14="http://schemas.microsoft.com/office/powerpoint/2010/main" val="328927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7</a:t>
            </a:r>
            <a:r>
              <a:rPr lang="zh-CN" altLang="en-US" sz="2000" dirty="0">
                <a:sym typeface="+mn-ea"/>
              </a:rPr>
              <a:t>：依赖下载完成，启动程序</a:t>
            </a:r>
            <a:endParaRPr lang="en-US" altLang="zh-CN" sz="1400" dirty="0">
              <a:sym typeface="+mn-ea"/>
            </a:endParaRPr>
          </a:p>
        </p:txBody>
      </p:sp>
      <p:sp>
        <p:nvSpPr>
          <p:cNvPr id="7" name="文本框 6"/>
          <p:cNvSpPr txBox="1"/>
          <p:nvPr/>
        </p:nvSpPr>
        <p:spPr>
          <a:xfrm>
            <a:off x="773723" y="2236763"/>
            <a:ext cx="3348111" cy="459869"/>
          </a:xfrm>
          <a:prstGeom prst="rect">
            <a:avLst/>
          </a:prstGeom>
          <a:noFill/>
        </p:spPr>
        <p:txBody>
          <a:bodyPr wrap="square" rtlCol="0">
            <a:spAutoFit/>
          </a:bodyPr>
          <a:lstStyle/>
          <a:p>
            <a:pPr>
              <a:lnSpc>
                <a:spcPct val="150000"/>
              </a:lnSpc>
            </a:pPr>
            <a:r>
              <a:rPr lang="zh-CN" altLang="en-US" dirty="0"/>
              <a:t>控制台输出：</a:t>
            </a:r>
          </a:p>
        </p:txBody>
      </p:sp>
      <p:pic>
        <p:nvPicPr>
          <p:cNvPr id="4" name="图片 3"/>
          <p:cNvPicPr>
            <a:picLocks noChangeAspect="1"/>
          </p:cNvPicPr>
          <p:nvPr/>
        </p:nvPicPr>
        <p:blipFill>
          <a:blip r:embed="rId2"/>
          <a:stretch>
            <a:fillRect/>
          </a:stretch>
        </p:blipFill>
        <p:spPr>
          <a:xfrm>
            <a:off x="4543865" y="1238297"/>
            <a:ext cx="6819048" cy="3057143"/>
          </a:xfrm>
          <a:prstGeom prst="rect">
            <a:avLst/>
          </a:prstGeom>
        </p:spPr>
      </p:pic>
      <p:pic>
        <p:nvPicPr>
          <p:cNvPr id="6" name="图片 5"/>
          <p:cNvPicPr>
            <a:picLocks noChangeAspect="1"/>
          </p:cNvPicPr>
          <p:nvPr/>
        </p:nvPicPr>
        <p:blipFill>
          <a:blip r:embed="rId3"/>
          <a:stretch>
            <a:fillRect/>
          </a:stretch>
        </p:blipFill>
        <p:spPr>
          <a:xfrm>
            <a:off x="1977598" y="3953238"/>
            <a:ext cx="7352381" cy="2904762"/>
          </a:xfrm>
          <a:prstGeom prst="rect">
            <a:avLst/>
          </a:prstGeom>
        </p:spPr>
      </p:pic>
    </p:spTree>
    <p:extLst>
      <p:ext uri="{BB962C8B-B14F-4D97-AF65-F5344CB8AC3E}">
        <p14:creationId xmlns:p14="http://schemas.microsoft.com/office/powerpoint/2010/main" val="244461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8</a:t>
            </a:r>
            <a:r>
              <a:rPr lang="zh-CN" altLang="en-US" sz="2000" dirty="0">
                <a:sym typeface="+mn-ea"/>
              </a:rPr>
              <a:t>：打开浏览器，访问</a:t>
            </a:r>
            <a:r>
              <a:rPr lang="en-US" altLang="zh-CN" sz="2000" dirty="0">
                <a:sym typeface="+mn-ea"/>
              </a:rPr>
              <a:t>http://127.0.0.1:8080</a:t>
            </a:r>
            <a:endParaRPr lang="en-US" altLang="zh-CN" sz="1400" dirty="0">
              <a:sym typeface="+mn-ea"/>
            </a:endParaRPr>
          </a:p>
        </p:txBody>
      </p:sp>
      <p:pic>
        <p:nvPicPr>
          <p:cNvPr id="3" name="图片 2"/>
          <p:cNvPicPr>
            <a:picLocks noChangeAspect="1"/>
          </p:cNvPicPr>
          <p:nvPr/>
        </p:nvPicPr>
        <p:blipFill>
          <a:blip r:embed="rId2"/>
          <a:stretch>
            <a:fillRect/>
          </a:stretch>
        </p:blipFill>
        <p:spPr>
          <a:xfrm>
            <a:off x="1843838" y="2330872"/>
            <a:ext cx="8476190" cy="2771429"/>
          </a:xfrm>
          <a:prstGeom prst="rect">
            <a:avLst/>
          </a:prstGeom>
        </p:spPr>
      </p:pic>
    </p:spTree>
    <p:extLst>
      <p:ext uri="{BB962C8B-B14F-4D97-AF65-F5344CB8AC3E}">
        <p14:creationId xmlns:p14="http://schemas.microsoft.com/office/powerpoint/2010/main" val="111193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9</a:t>
            </a:r>
            <a:r>
              <a:rPr lang="zh-CN" altLang="en-US" sz="2000" dirty="0">
                <a:sym typeface="+mn-ea"/>
              </a:rPr>
              <a:t>：创建</a:t>
            </a:r>
            <a:r>
              <a:rPr lang="en-US" altLang="zh-CN" sz="2000" dirty="0" err="1">
                <a:sym typeface="+mn-ea"/>
              </a:rPr>
              <a:t>HelloController</a:t>
            </a:r>
            <a:endParaRPr lang="en-US" altLang="zh-CN" sz="1400" dirty="0">
              <a:sym typeface="+mn-ea"/>
            </a:endParaRPr>
          </a:p>
        </p:txBody>
      </p:sp>
      <p:pic>
        <p:nvPicPr>
          <p:cNvPr id="4" name="图片 3"/>
          <p:cNvPicPr>
            <a:picLocks noChangeAspect="1"/>
          </p:cNvPicPr>
          <p:nvPr/>
        </p:nvPicPr>
        <p:blipFill>
          <a:blip r:embed="rId2"/>
          <a:stretch>
            <a:fillRect/>
          </a:stretch>
        </p:blipFill>
        <p:spPr>
          <a:xfrm>
            <a:off x="1355716" y="1910791"/>
            <a:ext cx="8961905" cy="3542857"/>
          </a:xfrm>
          <a:prstGeom prst="rect">
            <a:avLst/>
          </a:prstGeom>
        </p:spPr>
      </p:pic>
      <p:sp>
        <p:nvSpPr>
          <p:cNvPr id="6" name="文本框 5"/>
          <p:cNvSpPr txBox="1"/>
          <p:nvPr/>
        </p:nvSpPr>
        <p:spPr>
          <a:xfrm>
            <a:off x="3743597" y="5795889"/>
            <a:ext cx="3300904" cy="369332"/>
          </a:xfrm>
          <a:prstGeom prst="rect">
            <a:avLst/>
          </a:prstGeom>
          <a:noFill/>
        </p:spPr>
        <p:txBody>
          <a:bodyPr wrap="none" rtlCol="0">
            <a:spAutoFit/>
          </a:bodyPr>
          <a:lstStyle/>
          <a:p>
            <a:r>
              <a:rPr lang="zh-CN" altLang="en-US" dirty="0"/>
              <a:t>在包名上点右键选择创建</a:t>
            </a:r>
            <a:r>
              <a:rPr lang="en-US" altLang="zh-CN" dirty="0"/>
              <a:t>Class</a:t>
            </a:r>
            <a:endParaRPr lang="zh-CN" altLang="en-US" dirty="0"/>
          </a:p>
        </p:txBody>
      </p:sp>
    </p:spTree>
    <p:extLst>
      <p:ext uri="{BB962C8B-B14F-4D97-AF65-F5344CB8AC3E}">
        <p14:creationId xmlns:p14="http://schemas.microsoft.com/office/powerpoint/2010/main" val="177346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9</a:t>
            </a:r>
            <a:r>
              <a:rPr lang="zh-CN" altLang="en-US" sz="2000" dirty="0">
                <a:sym typeface="+mn-ea"/>
              </a:rPr>
              <a:t>：编写代码如下</a:t>
            </a:r>
            <a:endParaRPr lang="en-US" altLang="zh-CN" sz="1400" dirty="0">
              <a:sym typeface="+mn-ea"/>
            </a:endParaRPr>
          </a:p>
        </p:txBody>
      </p:sp>
      <p:pic>
        <p:nvPicPr>
          <p:cNvPr id="3" name="图片 2"/>
          <p:cNvPicPr>
            <a:picLocks noChangeAspect="1"/>
          </p:cNvPicPr>
          <p:nvPr/>
        </p:nvPicPr>
        <p:blipFill>
          <a:blip r:embed="rId3"/>
          <a:stretch>
            <a:fillRect/>
          </a:stretch>
        </p:blipFill>
        <p:spPr>
          <a:xfrm>
            <a:off x="4515929" y="1901121"/>
            <a:ext cx="5057143" cy="3771429"/>
          </a:xfrm>
          <a:prstGeom prst="rect">
            <a:avLst/>
          </a:prstGeom>
        </p:spPr>
      </p:pic>
      <p:cxnSp>
        <p:nvCxnSpPr>
          <p:cNvPr id="8" name="直接箭头连接符 7"/>
          <p:cNvCxnSpPr/>
          <p:nvPr/>
        </p:nvCxnSpPr>
        <p:spPr>
          <a:xfrm>
            <a:off x="3743597" y="3291840"/>
            <a:ext cx="153379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0371" y="2690792"/>
            <a:ext cx="4034246" cy="875368"/>
          </a:xfrm>
          <a:prstGeom prst="rect">
            <a:avLst/>
          </a:prstGeom>
          <a:noFill/>
        </p:spPr>
        <p:txBody>
          <a:bodyPr wrap="square" rtlCol="0">
            <a:spAutoFit/>
          </a:bodyPr>
          <a:lstStyle/>
          <a:p>
            <a:pPr>
              <a:lnSpc>
                <a:spcPct val="150000"/>
              </a:lnSpc>
            </a:pPr>
            <a:r>
              <a:rPr lang="en-US" altLang="zh-CN" dirty="0" err="1"/>
              <a:t>RestController</a:t>
            </a:r>
            <a:r>
              <a:rPr lang="zh-CN" altLang="en-US" dirty="0"/>
              <a:t>注解，可直接向浏览器返回正文内容</a:t>
            </a:r>
          </a:p>
        </p:txBody>
      </p:sp>
      <p:cxnSp>
        <p:nvCxnSpPr>
          <p:cNvPr id="11" name="直接箭头连接符 10"/>
          <p:cNvCxnSpPr/>
          <p:nvPr/>
        </p:nvCxnSpPr>
        <p:spPr>
          <a:xfrm flipV="1">
            <a:off x="3879669" y="4454434"/>
            <a:ext cx="1632857" cy="326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635601" y="4663836"/>
            <a:ext cx="1107996" cy="369332"/>
          </a:xfrm>
          <a:prstGeom prst="rect">
            <a:avLst/>
          </a:prstGeom>
          <a:noFill/>
        </p:spPr>
        <p:txBody>
          <a:bodyPr wrap="none" rtlCol="0">
            <a:spAutoFit/>
          </a:bodyPr>
          <a:lstStyle/>
          <a:p>
            <a:r>
              <a:rPr lang="en-US" altLang="zh-CN" dirty="0"/>
              <a:t>URL</a:t>
            </a:r>
            <a:r>
              <a:rPr lang="zh-CN" altLang="en-US" dirty="0"/>
              <a:t>映射</a:t>
            </a:r>
          </a:p>
        </p:txBody>
      </p:sp>
      <p:cxnSp>
        <p:nvCxnSpPr>
          <p:cNvPr id="14" name="直接箭头连接符 13"/>
          <p:cNvCxnSpPr/>
          <p:nvPr/>
        </p:nvCxnSpPr>
        <p:spPr>
          <a:xfrm flipH="1" flipV="1">
            <a:off x="8516983" y="4781006"/>
            <a:ext cx="1267097" cy="444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405257" y="5408023"/>
            <a:ext cx="2031325" cy="369332"/>
          </a:xfrm>
          <a:prstGeom prst="rect">
            <a:avLst/>
          </a:prstGeom>
          <a:noFill/>
        </p:spPr>
        <p:txBody>
          <a:bodyPr wrap="none" rtlCol="0">
            <a:spAutoFit/>
          </a:bodyPr>
          <a:lstStyle/>
          <a:p>
            <a:r>
              <a:rPr lang="zh-CN" altLang="en-US" dirty="0"/>
              <a:t>从请求中提取参数</a:t>
            </a:r>
          </a:p>
        </p:txBody>
      </p:sp>
    </p:spTree>
    <p:extLst>
      <p:ext uri="{BB962C8B-B14F-4D97-AF65-F5344CB8AC3E}">
        <p14:creationId xmlns:p14="http://schemas.microsoft.com/office/powerpoint/2010/main" val="212131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10</a:t>
            </a:r>
            <a:r>
              <a:rPr lang="zh-CN" altLang="en-US" sz="2000" dirty="0">
                <a:sym typeface="+mn-ea"/>
              </a:rPr>
              <a:t>：编写代码如下</a:t>
            </a:r>
            <a:endParaRPr lang="en-US" altLang="zh-CN" sz="1400" dirty="0">
              <a:sym typeface="+mn-ea"/>
            </a:endParaRPr>
          </a:p>
        </p:txBody>
      </p:sp>
      <p:pic>
        <p:nvPicPr>
          <p:cNvPr id="3" name="图片 2"/>
          <p:cNvPicPr>
            <a:picLocks noChangeAspect="1"/>
          </p:cNvPicPr>
          <p:nvPr/>
        </p:nvPicPr>
        <p:blipFill>
          <a:blip r:embed="rId3"/>
          <a:stretch>
            <a:fillRect/>
          </a:stretch>
        </p:blipFill>
        <p:spPr>
          <a:xfrm>
            <a:off x="4515929" y="1901121"/>
            <a:ext cx="5057143" cy="3771429"/>
          </a:xfrm>
          <a:prstGeom prst="rect">
            <a:avLst/>
          </a:prstGeom>
        </p:spPr>
      </p:pic>
      <p:cxnSp>
        <p:nvCxnSpPr>
          <p:cNvPr id="8" name="直接箭头连接符 7"/>
          <p:cNvCxnSpPr/>
          <p:nvPr/>
        </p:nvCxnSpPr>
        <p:spPr>
          <a:xfrm>
            <a:off x="3743597" y="3291840"/>
            <a:ext cx="153379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0371" y="2690792"/>
            <a:ext cx="4034246" cy="875368"/>
          </a:xfrm>
          <a:prstGeom prst="rect">
            <a:avLst/>
          </a:prstGeom>
          <a:noFill/>
        </p:spPr>
        <p:txBody>
          <a:bodyPr wrap="square" rtlCol="0">
            <a:spAutoFit/>
          </a:bodyPr>
          <a:lstStyle/>
          <a:p>
            <a:pPr>
              <a:lnSpc>
                <a:spcPct val="150000"/>
              </a:lnSpc>
            </a:pPr>
            <a:r>
              <a:rPr lang="en-US" altLang="zh-CN" dirty="0" err="1"/>
              <a:t>RestController</a:t>
            </a:r>
            <a:r>
              <a:rPr lang="zh-CN" altLang="en-US" dirty="0"/>
              <a:t>注解，可直接向浏览器返回正文内容</a:t>
            </a:r>
          </a:p>
        </p:txBody>
      </p:sp>
      <p:cxnSp>
        <p:nvCxnSpPr>
          <p:cNvPr id="11" name="直接箭头连接符 10"/>
          <p:cNvCxnSpPr/>
          <p:nvPr/>
        </p:nvCxnSpPr>
        <p:spPr>
          <a:xfrm flipV="1">
            <a:off x="3879669" y="4454434"/>
            <a:ext cx="1632857" cy="326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635601" y="4663836"/>
            <a:ext cx="1107996" cy="369332"/>
          </a:xfrm>
          <a:prstGeom prst="rect">
            <a:avLst/>
          </a:prstGeom>
          <a:noFill/>
        </p:spPr>
        <p:txBody>
          <a:bodyPr wrap="none" rtlCol="0">
            <a:spAutoFit/>
          </a:bodyPr>
          <a:lstStyle/>
          <a:p>
            <a:r>
              <a:rPr lang="en-US" altLang="zh-CN" dirty="0"/>
              <a:t>URL</a:t>
            </a:r>
            <a:r>
              <a:rPr lang="zh-CN" altLang="en-US" dirty="0"/>
              <a:t>映射</a:t>
            </a:r>
          </a:p>
        </p:txBody>
      </p:sp>
      <p:cxnSp>
        <p:nvCxnSpPr>
          <p:cNvPr id="14" name="直接箭头连接符 13"/>
          <p:cNvCxnSpPr/>
          <p:nvPr/>
        </p:nvCxnSpPr>
        <p:spPr>
          <a:xfrm flipH="1" flipV="1">
            <a:off x="8516983" y="4781006"/>
            <a:ext cx="1267097" cy="444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405257" y="5408023"/>
            <a:ext cx="2031325" cy="369332"/>
          </a:xfrm>
          <a:prstGeom prst="rect">
            <a:avLst/>
          </a:prstGeom>
          <a:noFill/>
        </p:spPr>
        <p:txBody>
          <a:bodyPr wrap="none" rtlCol="0">
            <a:spAutoFit/>
          </a:bodyPr>
          <a:lstStyle/>
          <a:p>
            <a:r>
              <a:rPr lang="zh-CN" altLang="en-US" dirty="0"/>
              <a:t>从请求中提取参数</a:t>
            </a:r>
          </a:p>
        </p:txBody>
      </p:sp>
    </p:spTree>
    <p:extLst>
      <p:ext uri="{BB962C8B-B14F-4D97-AF65-F5344CB8AC3E}">
        <p14:creationId xmlns:p14="http://schemas.microsoft.com/office/powerpoint/2010/main" val="1489856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11</a:t>
            </a:r>
            <a:r>
              <a:rPr lang="zh-CN" altLang="en-US" sz="2000" dirty="0">
                <a:sym typeface="+mn-ea"/>
              </a:rPr>
              <a:t>：重新启动应用或设置自动</a:t>
            </a:r>
            <a:r>
              <a:rPr lang="en-US" altLang="zh-CN" sz="2000" dirty="0">
                <a:sym typeface="+mn-ea"/>
              </a:rPr>
              <a:t>update</a:t>
            </a:r>
            <a:endParaRPr lang="en-US" altLang="zh-CN" sz="1400" dirty="0">
              <a:sym typeface="+mn-ea"/>
            </a:endParaRPr>
          </a:p>
        </p:txBody>
      </p:sp>
      <p:pic>
        <p:nvPicPr>
          <p:cNvPr id="4" name="图片 3"/>
          <p:cNvPicPr>
            <a:picLocks noChangeAspect="1"/>
          </p:cNvPicPr>
          <p:nvPr/>
        </p:nvPicPr>
        <p:blipFill>
          <a:blip r:embed="rId3"/>
          <a:stretch>
            <a:fillRect/>
          </a:stretch>
        </p:blipFill>
        <p:spPr>
          <a:xfrm>
            <a:off x="5661858" y="1500783"/>
            <a:ext cx="5361905" cy="2533333"/>
          </a:xfrm>
          <a:prstGeom prst="rect">
            <a:avLst/>
          </a:prstGeom>
        </p:spPr>
      </p:pic>
      <p:sp>
        <p:nvSpPr>
          <p:cNvPr id="6" name="文本框 5"/>
          <p:cNvSpPr txBox="1"/>
          <p:nvPr/>
        </p:nvSpPr>
        <p:spPr>
          <a:xfrm>
            <a:off x="391886" y="3027267"/>
            <a:ext cx="4153701" cy="784830"/>
          </a:xfrm>
          <a:prstGeom prst="rect">
            <a:avLst/>
          </a:prstGeom>
          <a:noFill/>
        </p:spPr>
        <p:txBody>
          <a:bodyPr wrap="none" rtlCol="0">
            <a:spAutoFit/>
          </a:bodyPr>
          <a:lstStyle/>
          <a:p>
            <a:pPr>
              <a:lnSpc>
                <a:spcPct val="150000"/>
              </a:lnSpc>
            </a:pPr>
            <a:r>
              <a:rPr lang="zh-CN" altLang="en-US" dirty="0"/>
              <a:t>打开浏览器输入：</a:t>
            </a:r>
            <a:endParaRPr lang="en-US" altLang="zh-CN" dirty="0"/>
          </a:p>
          <a:p>
            <a:r>
              <a:rPr lang="en-US" altLang="zh-CN" dirty="0"/>
              <a:t>http://127.0.0.1:8080/hello?name=</a:t>
            </a:r>
            <a:r>
              <a:rPr lang="zh-CN" altLang="en-US" dirty="0"/>
              <a:t>中国</a:t>
            </a:r>
          </a:p>
        </p:txBody>
      </p:sp>
      <p:pic>
        <p:nvPicPr>
          <p:cNvPr id="7" name="图片 6"/>
          <p:cNvPicPr>
            <a:picLocks noChangeAspect="1"/>
          </p:cNvPicPr>
          <p:nvPr/>
        </p:nvPicPr>
        <p:blipFill>
          <a:blip r:embed="rId4"/>
          <a:stretch>
            <a:fillRect/>
          </a:stretch>
        </p:blipFill>
        <p:spPr>
          <a:xfrm>
            <a:off x="743538" y="4366095"/>
            <a:ext cx="4247619" cy="1304762"/>
          </a:xfrm>
          <a:prstGeom prst="rect">
            <a:avLst/>
          </a:prstGeom>
        </p:spPr>
      </p:pic>
    </p:spTree>
    <p:extLst>
      <p:ext uri="{BB962C8B-B14F-4D97-AF65-F5344CB8AC3E}">
        <p14:creationId xmlns:p14="http://schemas.microsoft.com/office/powerpoint/2010/main" val="2933182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12</a:t>
            </a:r>
            <a:r>
              <a:rPr lang="zh-CN" altLang="en-US" sz="2000" dirty="0">
                <a:sym typeface="+mn-ea"/>
              </a:rPr>
              <a:t>：创建</a:t>
            </a:r>
            <a:r>
              <a:rPr lang="en-US" altLang="zh-CN" sz="2000" dirty="0" err="1">
                <a:sym typeface="+mn-ea"/>
              </a:rPr>
              <a:t>IndexController</a:t>
            </a:r>
            <a:r>
              <a:rPr lang="zh-CN" altLang="en-US" sz="2000" dirty="0">
                <a:sym typeface="+mn-ea"/>
              </a:rPr>
              <a:t>，代码如下</a:t>
            </a:r>
            <a:endParaRPr lang="en-US" altLang="zh-CN" sz="1400" dirty="0">
              <a:sym typeface="+mn-ea"/>
            </a:endParaRPr>
          </a:p>
        </p:txBody>
      </p:sp>
      <p:pic>
        <p:nvPicPr>
          <p:cNvPr id="3" name="图片 2"/>
          <p:cNvPicPr>
            <a:picLocks noChangeAspect="1"/>
          </p:cNvPicPr>
          <p:nvPr/>
        </p:nvPicPr>
        <p:blipFill>
          <a:blip r:embed="rId3"/>
          <a:stretch>
            <a:fillRect/>
          </a:stretch>
        </p:blipFill>
        <p:spPr>
          <a:xfrm>
            <a:off x="2342815" y="1931201"/>
            <a:ext cx="8396522" cy="4562338"/>
          </a:xfrm>
          <a:prstGeom prst="rect">
            <a:avLst/>
          </a:prstGeom>
        </p:spPr>
      </p:pic>
    </p:spTree>
    <p:extLst>
      <p:ext uri="{BB962C8B-B14F-4D97-AF65-F5344CB8AC3E}">
        <p14:creationId xmlns:p14="http://schemas.microsoft.com/office/powerpoint/2010/main" val="3389980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13</a:t>
            </a:r>
            <a:r>
              <a:rPr lang="zh-CN" altLang="en-US" sz="2000" dirty="0">
                <a:sym typeface="+mn-ea"/>
              </a:rPr>
              <a:t>：在</a:t>
            </a:r>
            <a:r>
              <a:rPr lang="en-US" altLang="zh-CN" sz="2000" dirty="0">
                <a:sym typeface="+mn-ea"/>
              </a:rPr>
              <a:t>resources/templates</a:t>
            </a:r>
            <a:r>
              <a:rPr lang="zh-CN" altLang="en-US" sz="2000" dirty="0">
                <a:sym typeface="+mn-ea"/>
              </a:rPr>
              <a:t>下创建</a:t>
            </a:r>
            <a:r>
              <a:rPr lang="en-US" altLang="zh-CN" sz="2000" dirty="0">
                <a:sym typeface="+mn-ea"/>
              </a:rPr>
              <a:t>index.html</a:t>
            </a:r>
            <a:r>
              <a:rPr lang="zh-CN" altLang="en-US" sz="2000" dirty="0">
                <a:sym typeface="+mn-ea"/>
              </a:rPr>
              <a:t>，代码如下</a:t>
            </a:r>
            <a:endParaRPr lang="en-US" altLang="zh-CN" sz="1400" dirty="0">
              <a:sym typeface="+mn-ea"/>
            </a:endParaRPr>
          </a:p>
        </p:txBody>
      </p:sp>
      <p:pic>
        <p:nvPicPr>
          <p:cNvPr id="4" name="图片 3"/>
          <p:cNvPicPr>
            <a:picLocks noChangeAspect="1"/>
          </p:cNvPicPr>
          <p:nvPr/>
        </p:nvPicPr>
        <p:blipFill>
          <a:blip r:embed="rId3"/>
          <a:stretch>
            <a:fillRect/>
          </a:stretch>
        </p:blipFill>
        <p:spPr>
          <a:xfrm>
            <a:off x="697231" y="2125754"/>
            <a:ext cx="11494769" cy="3555200"/>
          </a:xfrm>
          <a:prstGeom prst="rect">
            <a:avLst/>
          </a:prstGeom>
        </p:spPr>
      </p:pic>
    </p:spTree>
    <p:extLst>
      <p:ext uri="{BB962C8B-B14F-4D97-AF65-F5344CB8AC3E}">
        <p14:creationId xmlns:p14="http://schemas.microsoft.com/office/powerpoint/2010/main" val="2871052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1383611" cy="2980816"/>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5.1.1</a:t>
            </a:r>
            <a:r>
              <a:rPr lang="zh-CN" altLang="en-US" sz="2300" dirty="0">
                <a:sym typeface="+mn-ea"/>
              </a:rPr>
              <a:t>模式、框架和架构</a:t>
            </a:r>
            <a:endParaRPr lang="en-US" altLang="zh-CN" sz="23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架构：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从宏观的层面上确定如何解决问题，系统架构可以分为软件架构和硬件架构。软件架构是软件开发过程中提取特定领域软件的共性部分形成的体系结构。如</a:t>
            </a:r>
            <a:r>
              <a:rPr lang="en-US" altLang="zh-CN" sz="2000" dirty="0">
                <a:sym typeface="+mn-ea"/>
              </a:rPr>
              <a:t>Web</a:t>
            </a:r>
            <a:r>
              <a:rPr lang="zh-CN" altLang="en-US" sz="2000" dirty="0">
                <a:sym typeface="+mn-ea"/>
              </a:rPr>
              <a:t>系统经常采用的三层架构</a:t>
            </a:r>
            <a:r>
              <a:rPr lang="en-US" altLang="zh-CN" sz="2000" dirty="0">
                <a:sym typeface="+mn-ea"/>
              </a:rPr>
              <a:t>(3-tier architecture) </a:t>
            </a:r>
            <a:r>
              <a:rPr lang="zh-CN" altLang="en-US" sz="2000" dirty="0">
                <a:sym typeface="+mn-ea"/>
              </a:rPr>
              <a:t>：</a:t>
            </a:r>
            <a:r>
              <a:rPr lang="zh-CN" altLang="en-US" sz="2000" dirty="0">
                <a:solidFill>
                  <a:srgbClr val="FF0000"/>
                </a:solidFill>
                <a:sym typeface="+mn-ea"/>
              </a:rPr>
              <a:t>表示层</a:t>
            </a:r>
            <a:r>
              <a:rPr lang="zh-CN" altLang="en-US" sz="2000" dirty="0">
                <a:sym typeface="+mn-ea"/>
              </a:rPr>
              <a:t>（</a:t>
            </a:r>
            <a:r>
              <a:rPr lang="en-US" altLang="zh-CN" sz="2000" dirty="0">
                <a:sym typeface="+mn-ea"/>
              </a:rPr>
              <a:t>Presentation layer</a:t>
            </a:r>
            <a:r>
              <a:rPr lang="zh-CN" altLang="en-US" sz="2000" dirty="0">
                <a:sym typeface="+mn-ea"/>
              </a:rPr>
              <a:t>）、</a:t>
            </a:r>
            <a:r>
              <a:rPr lang="zh-CN" altLang="en-US" sz="2000" dirty="0">
                <a:solidFill>
                  <a:srgbClr val="FF0000"/>
                </a:solidFill>
                <a:sym typeface="+mn-ea"/>
              </a:rPr>
              <a:t>业务逻辑层</a:t>
            </a:r>
            <a:r>
              <a:rPr lang="zh-CN" altLang="en-US" sz="2000" dirty="0">
                <a:sym typeface="+mn-ea"/>
              </a:rPr>
              <a:t>（</a:t>
            </a:r>
            <a:r>
              <a:rPr lang="en-US" altLang="zh-CN" sz="2000" dirty="0">
                <a:sym typeface="+mn-ea"/>
              </a:rPr>
              <a:t>Business Layer</a:t>
            </a:r>
            <a:r>
              <a:rPr lang="zh-CN" altLang="en-US" sz="2000" dirty="0">
                <a:sym typeface="+mn-ea"/>
              </a:rPr>
              <a:t>）、</a:t>
            </a:r>
            <a:r>
              <a:rPr lang="zh-CN" altLang="en-US" sz="2000" dirty="0">
                <a:solidFill>
                  <a:srgbClr val="FF0000"/>
                </a:solidFill>
                <a:sym typeface="+mn-ea"/>
              </a:rPr>
              <a:t>数据访问层</a:t>
            </a:r>
            <a:r>
              <a:rPr lang="zh-CN" altLang="en-US" sz="2000" dirty="0">
                <a:sym typeface="+mn-ea"/>
              </a:rPr>
              <a:t>（</a:t>
            </a:r>
            <a:r>
              <a:rPr lang="en-US" altLang="zh-CN" sz="2000" dirty="0">
                <a:sym typeface="+mn-ea"/>
              </a:rPr>
              <a:t>Data Access layer</a:t>
            </a:r>
            <a:r>
              <a:rPr lang="zh-CN" altLang="en-US" sz="2000" dirty="0">
                <a:sym typeface="+mn-ea"/>
              </a:rPr>
              <a:t>）</a:t>
            </a:r>
            <a:endParaRPr lang="en-US" altLang="zh-CN" sz="2000" dirty="0">
              <a:sym typeface="+mn-ea"/>
            </a:endParaRPr>
          </a:p>
        </p:txBody>
      </p:sp>
      <p:pic>
        <p:nvPicPr>
          <p:cNvPr id="5" name="图片 4">
            <a:extLst>
              <a:ext uri="{FF2B5EF4-FFF2-40B4-BE49-F238E27FC236}">
                <a16:creationId xmlns:a16="http://schemas.microsoft.com/office/drawing/2014/main" id="{F3D5DE63-15F2-AE4E-B197-D976ACD2C791}"/>
              </a:ext>
            </a:extLst>
          </p:cNvPr>
          <p:cNvPicPr>
            <a:picLocks noChangeAspect="1"/>
          </p:cNvPicPr>
          <p:nvPr/>
        </p:nvPicPr>
        <p:blipFill>
          <a:blip r:embed="rId2"/>
          <a:stretch>
            <a:fillRect/>
          </a:stretch>
        </p:blipFill>
        <p:spPr>
          <a:xfrm>
            <a:off x="2320839" y="4493911"/>
            <a:ext cx="7716419" cy="1750370"/>
          </a:xfrm>
          <a:prstGeom prst="rect">
            <a:avLst/>
          </a:prstGeom>
        </p:spPr>
      </p:pic>
    </p:spTree>
    <p:extLst>
      <p:ext uri="{BB962C8B-B14F-4D97-AF65-F5344CB8AC3E}">
        <p14:creationId xmlns:p14="http://schemas.microsoft.com/office/powerpoint/2010/main" val="252607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5.3 </a:t>
            </a:r>
            <a:r>
              <a:rPr lang="en-US" altLang="zh-CN" dirty="0">
                <a:latin typeface="宋体" panose="02010600030101010101" pitchFamily="2" charset="-122"/>
                <a:ea typeface="宋体" panose="02010600030101010101" pitchFamily="2" charset="-122"/>
              </a:rPr>
              <a:t>Hello World</a:t>
            </a:r>
            <a:r>
              <a:rPr lang="zh-CN" altLang="en-US" dirty="0">
                <a:latin typeface="宋体" panose="02010600030101010101" pitchFamily="2" charset="-122"/>
                <a:ea typeface="宋体" panose="02010600030101010101" pitchFamily="2" charset="-122"/>
              </a:rPr>
              <a:t>示例程序</a:t>
            </a:r>
            <a:endParaRPr lang="zh-CN" altLang="en-US" b="0" kern="1800" dirty="0">
              <a:latin typeface="Times New Roman"/>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14</a:t>
            </a:r>
            <a:r>
              <a:rPr lang="zh-CN" altLang="en-US" sz="2000" dirty="0">
                <a:sym typeface="+mn-ea"/>
              </a:rPr>
              <a:t>：打开浏览器输入 </a:t>
            </a:r>
            <a:r>
              <a:rPr lang="en-US" altLang="zh-CN" sz="2000" dirty="0">
                <a:sym typeface="+mn-ea"/>
              </a:rPr>
              <a:t>http://127.0.0.1:8080</a:t>
            </a:r>
            <a:endParaRPr lang="en-US" altLang="zh-CN" sz="1400" dirty="0">
              <a:sym typeface="+mn-ea"/>
            </a:endParaRPr>
          </a:p>
        </p:txBody>
      </p:sp>
      <p:pic>
        <p:nvPicPr>
          <p:cNvPr id="3" name="图片 2"/>
          <p:cNvPicPr>
            <a:picLocks noChangeAspect="1"/>
          </p:cNvPicPr>
          <p:nvPr/>
        </p:nvPicPr>
        <p:blipFill>
          <a:blip r:embed="rId3"/>
          <a:stretch>
            <a:fillRect/>
          </a:stretch>
        </p:blipFill>
        <p:spPr>
          <a:xfrm>
            <a:off x="3341449" y="2429685"/>
            <a:ext cx="4847619" cy="1609524"/>
          </a:xfrm>
          <a:prstGeom prst="rect">
            <a:avLst/>
          </a:prstGeom>
        </p:spPr>
      </p:pic>
    </p:spTree>
    <p:extLst>
      <p:ext uri="{BB962C8B-B14F-4D97-AF65-F5344CB8AC3E}">
        <p14:creationId xmlns:p14="http://schemas.microsoft.com/office/powerpoint/2010/main" val="134916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1383611" cy="3643946"/>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5.1.1</a:t>
            </a:r>
            <a:r>
              <a:rPr lang="zh-CN" altLang="en-US" sz="2300" dirty="0">
                <a:sym typeface="+mn-ea"/>
              </a:rPr>
              <a:t>模式、框架和架构</a:t>
            </a:r>
            <a:endParaRPr lang="en-US" altLang="zh-CN" sz="23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架构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单体架构（</a:t>
            </a:r>
            <a:r>
              <a:rPr lang="en-US" altLang="zh-CN" sz="2000" dirty="0">
                <a:sym typeface="+mn-ea"/>
              </a:rPr>
              <a:t>Monolithic</a:t>
            </a:r>
            <a:r>
              <a:rPr lang="zh-CN" altLang="en-US" sz="2000" dirty="0">
                <a:sym typeface="+mn-ea"/>
              </a:rPr>
              <a:t>）</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latin typeface="+mn-ea"/>
              </a:rPr>
              <a:t>面向服务架构（</a:t>
            </a:r>
            <a:r>
              <a:rPr lang="en-US" altLang="zh-CN" sz="2000" dirty="0">
                <a:latin typeface="+mn-ea"/>
              </a:rPr>
              <a:t>SOA</a:t>
            </a:r>
            <a:r>
              <a:rPr lang="zh-CN" altLang="en-US" sz="2000" dirty="0">
                <a:latin typeface="+mn-ea"/>
              </a:rPr>
              <a:t>）</a:t>
            </a:r>
            <a:endParaRPr lang="en-US" altLang="zh-CN" sz="2000" dirty="0">
              <a:latin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微服务架构（</a:t>
            </a:r>
            <a:r>
              <a:rPr lang="en-US" altLang="zh-CN" sz="2000" dirty="0" err="1">
                <a:sym typeface="+mn-ea"/>
              </a:rPr>
              <a:t>MicroServices</a:t>
            </a:r>
            <a:r>
              <a:rPr lang="zh-CN" altLang="en-US" sz="2000" dirty="0">
                <a:sym typeface="+mn-ea"/>
              </a:rPr>
              <a:t>）</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云函数</a:t>
            </a:r>
            <a:r>
              <a:rPr lang="en-US" altLang="zh-CN" sz="2000" dirty="0">
                <a:sym typeface="+mn-ea"/>
              </a:rPr>
              <a:t>/</a:t>
            </a:r>
            <a:r>
              <a:rPr lang="zh-CN" altLang="en-US" sz="2000" dirty="0">
                <a:sym typeface="+mn-ea"/>
              </a:rPr>
              <a:t>云原生（</a:t>
            </a:r>
            <a:r>
              <a:rPr lang="en-US" altLang="zh-CN" sz="2000" dirty="0" err="1">
                <a:sym typeface="+mn-ea"/>
              </a:rPr>
              <a:t>Serveless</a:t>
            </a:r>
            <a:r>
              <a:rPr lang="zh-CN" altLang="en-US" sz="2000" dirty="0">
                <a:sym typeface="+mn-ea"/>
              </a:rPr>
              <a:t>）</a:t>
            </a:r>
            <a:endParaRPr lang="en-US" altLang="zh-CN" sz="20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endParaRPr lang="en-US" altLang="zh-CN" sz="2000" dirty="0">
              <a:sym typeface="+mn-ea"/>
            </a:endParaRPr>
          </a:p>
        </p:txBody>
      </p:sp>
      <p:pic>
        <p:nvPicPr>
          <p:cNvPr id="4" name="图片 3">
            <a:extLst>
              <a:ext uri="{FF2B5EF4-FFF2-40B4-BE49-F238E27FC236}">
                <a16:creationId xmlns:a16="http://schemas.microsoft.com/office/drawing/2014/main" id="{0FDDE2AF-A369-0849-803E-02A434D64AAE}"/>
              </a:ext>
            </a:extLst>
          </p:cNvPr>
          <p:cNvPicPr>
            <a:picLocks noChangeAspect="1"/>
          </p:cNvPicPr>
          <p:nvPr/>
        </p:nvPicPr>
        <p:blipFill>
          <a:blip r:embed="rId2"/>
          <a:stretch>
            <a:fillRect/>
          </a:stretch>
        </p:blipFill>
        <p:spPr>
          <a:xfrm>
            <a:off x="4663682" y="1223784"/>
            <a:ext cx="6970300" cy="3106762"/>
          </a:xfrm>
          <a:prstGeom prst="rect">
            <a:avLst/>
          </a:prstGeom>
        </p:spPr>
      </p:pic>
      <p:pic>
        <p:nvPicPr>
          <p:cNvPr id="7" name="图片 6">
            <a:extLst>
              <a:ext uri="{FF2B5EF4-FFF2-40B4-BE49-F238E27FC236}">
                <a16:creationId xmlns:a16="http://schemas.microsoft.com/office/drawing/2014/main" id="{826BAAEF-9768-4C47-8435-16C8AAADC987}"/>
              </a:ext>
            </a:extLst>
          </p:cNvPr>
          <p:cNvPicPr>
            <a:picLocks noChangeAspect="1"/>
          </p:cNvPicPr>
          <p:nvPr/>
        </p:nvPicPr>
        <p:blipFill>
          <a:blip r:embed="rId3"/>
          <a:stretch>
            <a:fillRect/>
          </a:stretch>
        </p:blipFill>
        <p:spPr>
          <a:xfrm>
            <a:off x="857333" y="4757275"/>
            <a:ext cx="2610262" cy="1778911"/>
          </a:xfrm>
          <a:prstGeom prst="rect">
            <a:avLst/>
          </a:prstGeom>
        </p:spPr>
      </p:pic>
      <p:pic>
        <p:nvPicPr>
          <p:cNvPr id="8" name="图片 7">
            <a:extLst>
              <a:ext uri="{FF2B5EF4-FFF2-40B4-BE49-F238E27FC236}">
                <a16:creationId xmlns:a16="http://schemas.microsoft.com/office/drawing/2014/main" id="{9545E263-AC4D-E64C-B3A4-1289080E6101}"/>
              </a:ext>
            </a:extLst>
          </p:cNvPr>
          <p:cNvPicPr>
            <a:picLocks noChangeAspect="1"/>
          </p:cNvPicPr>
          <p:nvPr/>
        </p:nvPicPr>
        <p:blipFill>
          <a:blip r:embed="rId4"/>
          <a:stretch>
            <a:fillRect/>
          </a:stretch>
        </p:blipFill>
        <p:spPr>
          <a:xfrm>
            <a:off x="3672345" y="4779231"/>
            <a:ext cx="2954086" cy="1768688"/>
          </a:xfrm>
          <a:prstGeom prst="rect">
            <a:avLst/>
          </a:prstGeom>
        </p:spPr>
      </p:pic>
      <p:pic>
        <p:nvPicPr>
          <p:cNvPr id="9" name="图片 8">
            <a:extLst>
              <a:ext uri="{FF2B5EF4-FFF2-40B4-BE49-F238E27FC236}">
                <a16:creationId xmlns:a16="http://schemas.microsoft.com/office/drawing/2014/main" id="{0BA5B391-6A42-B84F-97A6-A9B866C38DA6}"/>
              </a:ext>
            </a:extLst>
          </p:cNvPr>
          <p:cNvPicPr>
            <a:picLocks noChangeAspect="1"/>
          </p:cNvPicPr>
          <p:nvPr/>
        </p:nvPicPr>
        <p:blipFill>
          <a:blip r:embed="rId5"/>
          <a:stretch>
            <a:fillRect/>
          </a:stretch>
        </p:blipFill>
        <p:spPr>
          <a:xfrm>
            <a:off x="6831181" y="4799988"/>
            <a:ext cx="2523436" cy="1668456"/>
          </a:xfrm>
          <a:prstGeom prst="rect">
            <a:avLst/>
          </a:prstGeom>
        </p:spPr>
      </p:pic>
      <p:pic>
        <p:nvPicPr>
          <p:cNvPr id="10" name="图片 9">
            <a:extLst>
              <a:ext uri="{FF2B5EF4-FFF2-40B4-BE49-F238E27FC236}">
                <a16:creationId xmlns:a16="http://schemas.microsoft.com/office/drawing/2014/main" id="{F0E5DB69-3748-784B-A9D0-775B8A8349EF}"/>
              </a:ext>
            </a:extLst>
          </p:cNvPr>
          <p:cNvPicPr>
            <a:picLocks noChangeAspect="1"/>
          </p:cNvPicPr>
          <p:nvPr/>
        </p:nvPicPr>
        <p:blipFill>
          <a:blip r:embed="rId6"/>
          <a:stretch>
            <a:fillRect/>
          </a:stretch>
        </p:blipFill>
        <p:spPr>
          <a:xfrm>
            <a:off x="9566564" y="4643849"/>
            <a:ext cx="2423486" cy="1980733"/>
          </a:xfrm>
          <a:prstGeom prst="rect">
            <a:avLst/>
          </a:prstGeom>
        </p:spPr>
      </p:pic>
    </p:spTree>
    <p:extLst>
      <p:ext uri="{BB962C8B-B14F-4D97-AF65-F5344CB8AC3E}">
        <p14:creationId xmlns:p14="http://schemas.microsoft.com/office/powerpoint/2010/main" val="1376715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13620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5.1.2 Model 1</a:t>
            </a:r>
            <a:r>
              <a:rPr lang="zh-CN" altLang="en-US" sz="2300" dirty="0">
                <a:sym typeface="+mn-ea"/>
              </a:rPr>
              <a:t>和</a:t>
            </a:r>
            <a:r>
              <a:rPr lang="en-US" altLang="zh-CN" sz="2300" dirty="0">
                <a:sym typeface="+mn-ea"/>
              </a:rPr>
              <a:t>Model 2</a:t>
            </a: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在</a:t>
            </a:r>
            <a:r>
              <a:rPr lang="en-US" altLang="zh-CN" sz="2000" dirty="0">
                <a:sym typeface="+mn-ea"/>
              </a:rPr>
              <a:t>Java Web</a:t>
            </a:r>
            <a:r>
              <a:rPr lang="zh-CN" altLang="en-US" sz="2000" dirty="0">
                <a:sym typeface="+mn-ea"/>
              </a:rPr>
              <a:t>开发领域，</a:t>
            </a:r>
            <a:r>
              <a:rPr lang="en-US" altLang="zh-CN" sz="2000" dirty="0">
                <a:sym typeface="+mn-ea"/>
              </a:rPr>
              <a:t>SUN</a:t>
            </a:r>
            <a:r>
              <a:rPr lang="zh-CN" altLang="en-US" sz="2000" dirty="0">
                <a:sym typeface="+mn-ea"/>
              </a:rPr>
              <a:t>公司提出过两种设计模式，即</a:t>
            </a:r>
            <a:r>
              <a:rPr lang="en-US" altLang="zh-CN" sz="2000" dirty="0">
                <a:sym typeface="+mn-ea"/>
              </a:rPr>
              <a:t>Model1</a:t>
            </a:r>
            <a:r>
              <a:rPr lang="zh-CN" altLang="en-US" sz="2000" dirty="0">
                <a:sym typeface="+mn-ea"/>
              </a:rPr>
              <a:t>和</a:t>
            </a:r>
            <a:r>
              <a:rPr lang="en-US" altLang="zh-CN" sz="2000" dirty="0">
                <a:sym typeface="+mn-ea"/>
              </a:rPr>
              <a:t>Model2</a:t>
            </a:r>
          </a:p>
        </p:txBody>
      </p:sp>
      <p:sp>
        <p:nvSpPr>
          <p:cNvPr id="28" name="圆角矩形 27"/>
          <p:cNvSpPr/>
          <p:nvPr/>
        </p:nvSpPr>
        <p:spPr>
          <a:xfrm>
            <a:off x="4437851" y="2724494"/>
            <a:ext cx="2319333" cy="28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0" name="圆角矩形 29"/>
          <p:cNvSpPr/>
          <p:nvPr/>
        </p:nvSpPr>
        <p:spPr>
          <a:xfrm>
            <a:off x="4763999" y="2995609"/>
            <a:ext cx="1704555" cy="589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JSP</a:t>
            </a:r>
            <a:endParaRPr lang="zh-CN" altLang="en-US" dirty="0"/>
          </a:p>
        </p:txBody>
      </p:sp>
      <p:sp>
        <p:nvSpPr>
          <p:cNvPr id="31" name="文本框 30"/>
          <p:cNvSpPr txBox="1"/>
          <p:nvPr/>
        </p:nvSpPr>
        <p:spPr>
          <a:xfrm>
            <a:off x="933226" y="3251101"/>
            <a:ext cx="1279517" cy="400110"/>
          </a:xfrm>
          <a:prstGeom prst="rect">
            <a:avLst/>
          </a:prstGeom>
          <a:noFill/>
        </p:spPr>
        <p:txBody>
          <a:bodyPr wrap="none" rtlCol="0">
            <a:spAutoFit/>
          </a:bodyPr>
          <a:lstStyle/>
          <a:p>
            <a:r>
              <a:rPr lang="en-US" altLang="zh-CN" sz="2000" b="1" dirty="0">
                <a:latin typeface="+mj-ea"/>
                <a:ea typeface="+mj-ea"/>
              </a:rPr>
              <a:t>Model1</a:t>
            </a:r>
            <a:r>
              <a:rPr lang="zh-CN" altLang="en-US" sz="2000" b="1" dirty="0">
                <a:latin typeface="+mj-ea"/>
                <a:ea typeface="+mj-ea"/>
              </a:rPr>
              <a:t>：</a:t>
            </a:r>
          </a:p>
        </p:txBody>
      </p:sp>
      <p:pic>
        <p:nvPicPr>
          <p:cNvPr id="32" name="图片 31"/>
          <p:cNvPicPr>
            <a:picLocks noChangeAspect="1"/>
          </p:cNvPicPr>
          <p:nvPr/>
        </p:nvPicPr>
        <p:blipFill>
          <a:blip r:embed="rId2">
            <a:clrChange>
              <a:clrFrom>
                <a:srgbClr val="FFFFFF"/>
              </a:clrFrom>
              <a:clrTo>
                <a:srgbClr val="FFFFFF">
                  <a:alpha val="0"/>
                </a:srgbClr>
              </a:clrTo>
            </a:clrChange>
          </a:blip>
          <a:stretch>
            <a:fillRect/>
          </a:stretch>
        </p:blipFill>
        <p:spPr>
          <a:xfrm>
            <a:off x="2410939" y="2932167"/>
            <a:ext cx="618331" cy="639838"/>
          </a:xfrm>
          <a:prstGeom prst="rect">
            <a:avLst/>
          </a:prstGeom>
        </p:spPr>
      </p:pic>
      <p:sp>
        <p:nvSpPr>
          <p:cNvPr id="33" name="文本框 32"/>
          <p:cNvSpPr txBox="1"/>
          <p:nvPr/>
        </p:nvSpPr>
        <p:spPr>
          <a:xfrm>
            <a:off x="4735138" y="5693112"/>
            <a:ext cx="1851789" cy="369332"/>
          </a:xfrm>
          <a:prstGeom prst="rect">
            <a:avLst/>
          </a:prstGeom>
          <a:noFill/>
        </p:spPr>
        <p:txBody>
          <a:bodyPr wrap="none" rtlCol="0">
            <a:spAutoFit/>
          </a:bodyPr>
          <a:lstStyle/>
          <a:p>
            <a:r>
              <a:rPr lang="en-US" altLang="zh-CN" dirty="0"/>
              <a:t>Servlet/JSP</a:t>
            </a:r>
            <a:r>
              <a:rPr lang="zh-CN" altLang="en-US" dirty="0"/>
              <a:t>容器</a:t>
            </a:r>
          </a:p>
        </p:txBody>
      </p:sp>
      <p:sp>
        <p:nvSpPr>
          <p:cNvPr id="35" name="椭圆 34"/>
          <p:cNvSpPr/>
          <p:nvPr/>
        </p:nvSpPr>
        <p:spPr>
          <a:xfrm>
            <a:off x="4691087" y="4346610"/>
            <a:ext cx="1812859" cy="7694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JavaBean</a:t>
            </a:r>
            <a:endParaRPr lang="zh-CN" altLang="en-US" dirty="0"/>
          </a:p>
        </p:txBody>
      </p:sp>
      <p:sp>
        <p:nvSpPr>
          <p:cNvPr id="36" name="文本框 35"/>
          <p:cNvSpPr txBox="1"/>
          <p:nvPr/>
        </p:nvSpPr>
        <p:spPr>
          <a:xfrm>
            <a:off x="3343055" y="2728001"/>
            <a:ext cx="954107" cy="369332"/>
          </a:xfrm>
          <a:prstGeom prst="rect">
            <a:avLst/>
          </a:prstGeom>
          <a:noFill/>
        </p:spPr>
        <p:txBody>
          <a:bodyPr wrap="none" rtlCol="0">
            <a:spAutoFit/>
          </a:bodyPr>
          <a:lstStyle/>
          <a:p>
            <a:r>
              <a:rPr lang="en-US" altLang="zh-CN" dirty="0"/>
              <a:t>request</a:t>
            </a:r>
            <a:endParaRPr lang="zh-CN" altLang="en-US" dirty="0"/>
          </a:p>
        </p:txBody>
      </p:sp>
      <p:sp>
        <p:nvSpPr>
          <p:cNvPr id="37" name="文本框 36"/>
          <p:cNvSpPr txBox="1"/>
          <p:nvPr/>
        </p:nvSpPr>
        <p:spPr>
          <a:xfrm>
            <a:off x="3304207" y="3480261"/>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38" name="直接箭头连接符 37"/>
          <p:cNvCxnSpPr/>
          <p:nvPr/>
        </p:nvCxnSpPr>
        <p:spPr>
          <a:xfrm>
            <a:off x="3202366" y="3209032"/>
            <a:ext cx="1519572" cy="7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3169959" y="3422671"/>
            <a:ext cx="1521128" cy="9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616276" y="3664927"/>
            <a:ext cx="0" cy="68168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a:blip r:embed="rId3"/>
          <a:stretch>
            <a:fillRect/>
          </a:stretch>
        </p:blipFill>
        <p:spPr>
          <a:xfrm>
            <a:off x="7890828" y="4302905"/>
            <a:ext cx="999643" cy="940492"/>
          </a:xfrm>
          <a:prstGeom prst="rect">
            <a:avLst/>
          </a:prstGeom>
        </p:spPr>
      </p:pic>
      <p:cxnSp>
        <p:nvCxnSpPr>
          <p:cNvPr id="55" name="直接箭头连接符 54"/>
          <p:cNvCxnSpPr>
            <a:stCxn id="54" idx="1"/>
          </p:cNvCxnSpPr>
          <p:nvPr/>
        </p:nvCxnSpPr>
        <p:spPr>
          <a:xfrm flipH="1">
            <a:off x="6586928" y="4773151"/>
            <a:ext cx="13039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13308" y="5317667"/>
            <a:ext cx="877163" cy="369332"/>
          </a:xfrm>
          <a:prstGeom prst="rect">
            <a:avLst/>
          </a:prstGeom>
          <a:noFill/>
        </p:spPr>
        <p:txBody>
          <a:bodyPr wrap="none" rtlCol="0">
            <a:spAutoFit/>
          </a:bodyPr>
          <a:lstStyle/>
          <a:p>
            <a:r>
              <a:rPr lang="zh-CN" altLang="en-US" dirty="0"/>
              <a:t>数据库</a:t>
            </a:r>
          </a:p>
        </p:txBody>
      </p:sp>
      <p:sp>
        <p:nvSpPr>
          <p:cNvPr id="62" name="文本框 61"/>
          <p:cNvSpPr txBox="1"/>
          <p:nvPr/>
        </p:nvSpPr>
        <p:spPr>
          <a:xfrm>
            <a:off x="7236823" y="2434262"/>
            <a:ext cx="4046792" cy="1423980"/>
          </a:xfrm>
          <a:prstGeom prst="rect">
            <a:avLst/>
          </a:prstGeom>
          <a:noFill/>
        </p:spPr>
        <p:txBody>
          <a:bodyPr wrap="square" rtlCol="0">
            <a:spAutoFit/>
          </a:bodyPr>
          <a:lstStyle/>
          <a:p>
            <a:pPr>
              <a:lnSpc>
                <a:spcPct val="150000"/>
              </a:lnSpc>
            </a:pPr>
            <a:r>
              <a:rPr lang="zh-CN" altLang="en-US" sz="2000" dirty="0"/>
              <a:t>将对数据（模型）的操作分类出去，但</a:t>
            </a:r>
            <a:r>
              <a:rPr lang="en-US" altLang="zh-CN" sz="2000" dirty="0"/>
              <a:t>JSP</a:t>
            </a:r>
            <a:r>
              <a:rPr lang="zh-CN" altLang="en-US" sz="2000" dirty="0"/>
              <a:t>既要负责流程流程，还要负责产生展示页面。</a:t>
            </a:r>
          </a:p>
        </p:txBody>
      </p:sp>
      <p:sp>
        <p:nvSpPr>
          <p:cNvPr id="63" name="文本框 62"/>
          <p:cNvSpPr txBox="1"/>
          <p:nvPr/>
        </p:nvSpPr>
        <p:spPr>
          <a:xfrm>
            <a:off x="933226" y="6288258"/>
            <a:ext cx="10918374" cy="369332"/>
          </a:xfrm>
          <a:prstGeom prst="rect">
            <a:avLst/>
          </a:prstGeom>
          <a:noFill/>
        </p:spPr>
        <p:txBody>
          <a:bodyPr wrap="none" rtlCol="0">
            <a:spAutoFit/>
          </a:bodyPr>
          <a:lstStyle/>
          <a:p>
            <a:r>
              <a:rPr lang="zh-CN" altLang="en-US" dirty="0"/>
              <a:t>注：</a:t>
            </a:r>
            <a:r>
              <a:rPr lang="en-US" altLang="zh-CN" dirty="0"/>
              <a:t>JavaBean</a:t>
            </a:r>
            <a:r>
              <a:rPr lang="zh-CN" altLang="en-US" dirty="0"/>
              <a:t>一种可重用的</a:t>
            </a:r>
            <a:r>
              <a:rPr lang="en-US" altLang="zh-CN" dirty="0"/>
              <a:t>Java</a:t>
            </a:r>
            <a:r>
              <a:rPr lang="zh-CN" altLang="en-US" dirty="0"/>
              <a:t>组件，通常用来封装业务逻辑、数据库操作等，可被</a:t>
            </a:r>
            <a:r>
              <a:rPr lang="en-US" altLang="zh-CN" dirty="0"/>
              <a:t>Servlet</a:t>
            </a:r>
            <a:r>
              <a:rPr lang="zh-CN" altLang="en-US" dirty="0"/>
              <a:t>、</a:t>
            </a:r>
            <a:r>
              <a:rPr lang="en-US" altLang="zh-CN" dirty="0"/>
              <a:t>JSP</a:t>
            </a:r>
            <a:r>
              <a:rPr lang="zh-CN" altLang="en-US" dirty="0"/>
              <a:t>等调用</a:t>
            </a:r>
          </a:p>
        </p:txBody>
      </p:sp>
    </p:spTree>
    <p:extLst>
      <p:ext uri="{BB962C8B-B14F-4D97-AF65-F5344CB8AC3E}">
        <p14:creationId xmlns:p14="http://schemas.microsoft.com/office/powerpoint/2010/main" val="182305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1136208"/>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5.1.2 Model 1</a:t>
            </a:r>
            <a:r>
              <a:rPr lang="zh-CN" altLang="en-US" sz="2300" dirty="0">
                <a:sym typeface="+mn-ea"/>
              </a:rPr>
              <a:t>和</a:t>
            </a:r>
            <a:r>
              <a:rPr lang="en-US" altLang="zh-CN" sz="2300" dirty="0">
                <a:sym typeface="+mn-ea"/>
              </a:rPr>
              <a:t>Model 2</a:t>
            </a: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在</a:t>
            </a:r>
            <a:r>
              <a:rPr lang="en-US" altLang="zh-CN" sz="2000" dirty="0">
                <a:sym typeface="+mn-ea"/>
              </a:rPr>
              <a:t>Java Web</a:t>
            </a:r>
            <a:r>
              <a:rPr lang="zh-CN" altLang="en-US" sz="2000" dirty="0">
                <a:sym typeface="+mn-ea"/>
              </a:rPr>
              <a:t>开发领域，</a:t>
            </a:r>
            <a:r>
              <a:rPr lang="en-US" altLang="zh-CN" sz="2000" dirty="0">
                <a:sym typeface="+mn-ea"/>
              </a:rPr>
              <a:t>SUN</a:t>
            </a:r>
            <a:r>
              <a:rPr lang="zh-CN" altLang="en-US" sz="2000" dirty="0">
                <a:sym typeface="+mn-ea"/>
              </a:rPr>
              <a:t>公司提出过两种设计模式，即</a:t>
            </a:r>
            <a:r>
              <a:rPr lang="en-US" altLang="zh-CN" sz="2000" dirty="0">
                <a:sym typeface="+mn-ea"/>
              </a:rPr>
              <a:t>Model1</a:t>
            </a:r>
            <a:r>
              <a:rPr lang="zh-CN" altLang="en-US" sz="2000" dirty="0">
                <a:sym typeface="+mn-ea"/>
              </a:rPr>
              <a:t>和</a:t>
            </a:r>
            <a:r>
              <a:rPr lang="en-US" altLang="zh-CN" sz="2000" dirty="0">
                <a:sym typeface="+mn-ea"/>
              </a:rPr>
              <a:t>Model2</a:t>
            </a:r>
          </a:p>
        </p:txBody>
      </p:sp>
      <p:sp>
        <p:nvSpPr>
          <p:cNvPr id="28" name="圆角矩形 27"/>
          <p:cNvSpPr/>
          <p:nvPr/>
        </p:nvSpPr>
        <p:spPr>
          <a:xfrm>
            <a:off x="4437850" y="2724494"/>
            <a:ext cx="5100045" cy="28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0" name="圆角矩形 29"/>
          <p:cNvSpPr/>
          <p:nvPr/>
        </p:nvSpPr>
        <p:spPr>
          <a:xfrm>
            <a:off x="4788265" y="4435659"/>
            <a:ext cx="1704555" cy="589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JSP</a:t>
            </a:r>
            <a:r>
              <a:rPr lang="zh-CN" altLang="en-US" dirty="0"/>
              <a:t>（视图）</a:t>
            </a:r>
          </a:p>
        </p:txBody>
      </p:sp>
      <p:sp>
        <p:nvSpPr>
          <p:cNvPr id="31" name="文本框 30"/>
          <p:cNvSpPr txBox="1"/>
          <p:nvPr/>
        </p:nvSpPr>
        <p:spPr>
          <a:xfrm>
            <a:off x="933226" y="3251101"/>
            <a:ext cx="1322798" cy="400110"/>
          </a:xfrm>
          <a:prstGeom prst="rect">
            <a:avLst/>
          </a:prstGeom>
          <a:noFill/>
        </p:spPr>
        <p:txBody>
          <a:bodyPr wrap="none" rtlCol="0">
            <a:spAutoFit/>
          </a:bodyPr>
          <a:lstStyle/>
          <a:p>
            <a:r>
              <a:rPr lang="en-US" altLang="zh-CN" sz="2000" b="1" dirty="0">
                <a:latin typeface="+mj-ea"/>
                <a:ea typeface="+mj-ea"/>
              </a:rPr>
              <a:t>Model2</a:t>
            </a:r>
            <a:r>
              <a:rPr lang="zh-CN" altLang="en-US" sz="2000" b="1" dirty="0">
                <a:latin typeface="+mj-ea"/>
                <a:ea typeface="+mj-ea"/>
              </a:rPr>
              <a:t>：</a:t>
            </a:r>
          </a:p>
        </p:txBody>
      </p:sp>
      <p:pic>
        <p:nvPicPr>
          <p:cNvPr id="32" name="图片 31"/>
          <p:cNvPicPr>
            <a:picLocks noChangeAspect="1"/>
          </p:cNvPicPr>
          <p:nvPr/>
        </p:nvPicPr>
        <p:blipFill>
          <a:blip r:embed="rId2">
            <a:clrChange>
              <a:clrFrom>
                <a:srgbClr val="FFFFFF"/>
              </a:clrFrom>
              <a:clrTo>
                <a:srgbClr val="FFFFFF">
                  <a:alpha val="0"/>
                </a:srgbClr>
              </a:clrTo>
            </a:clrChange>
          </a:blip>
          <a:stretch>
            <a:fillRect/>
          </a:stretch>
        </p:blipFill>
        <p:spPr>
          <a:xfrm>
            <a:off x="2339253" y="3849593"/>
            <a:ext cx="618331" cy="639838"/>
          </a:xfrm>
          <a:prstGeom prst="rect">
            <a:avLst/>
          </a:prstGeom>
        </p:spPr>
      </p:pic>
      <p:sp>
        <p:nvSpPr>
          <p:cNvPr id="33" name="文本框 32"/>
          <p:cNvSpPr txBox="1"/>
          <p:nvPr/>
        </p:nvSpPr>
        <p:spPr>
          <a:xfrm>
            <a:off x="4735138" y="5693112"/>
            <a:ext cx="1851789" cy="369332"/>
          </a:xfrm>
          <a:prstGeom prst="rect">
            <a:avLst/>
          </a:prstGeom>
          <a:noFill/>
        </p:spPr>
        <p:txBody>
          <a:bodyPr wrap="none" rtlCol="0">
            <a:spAutoFit/>
          </a:bodyPr>
          <a:lstStyle/>
          <a:p>
            <a:r>
              <a:rPr lang="en-US" altLang="zh-CN" dirty="0"/>
              <a:t>Servlet/JSP</a:t>
            </a:r>
            <a:r>
              <a:rPr lang="zh-CN" altLang="en-US" dirty="0"/>
              <a:t>容器</a:t>
            </a:r>
          </a:p>
        </p:txBody>
      </p:sp>
      <p:sp>
        <p:nvSpPr>
          <p:cNvPr id="35" name="椭圆 34"/>
          <p:cNvSpPr/>
          <p:nvPr/>
        </p:nvSpPr>
        <p:spPr>
          <a:xfrm>
            <a:off x="7244868" y="4346610"/>
            <a:ext cx="1812859" cy="7694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JavaBean</a:t>
            </a:r>
            <a:r>
              <a:rPr lang="zh-CN" altLang="en-US" dirty="0"/>
              <a:t>（模型）</a:t>
            </a:r>
          </a:p>
        </p:txBody>
      </p:sp>
      <p:sp>
        <p:nvSpPr>
          <p:cNvPr id="36" name="文本框 35"/>
          <p:cNvSpPr txBox="1"/>
          <p:nvPr/>
        </p:nvSpPr>
        <p:spPr>
          <a:xfrm>
            <a:off x="3259236" y="3151245"/>
            <a:ext cx="954107" cy="369332"/>
          </a:xfrm>
          <a:prstGeom prst="rect">
            <a:avLst/>
          </a:prstGeom>
          <a:noFill/>
        </p:spPr>
        <p:txBody>
          <a:bodyPr wrap="none" rtlCol="0">
            <a:spAutoFit/>
          </a:bodyPr>
          <a:lstStyle/>
          <a:p>
            <a:r>
              <a:rPr lang="en-US" altLang="zh-CN" dirty="0"/>
              <a:t>request</a:t>
            </a:r>
            <a:endParaRPr lang="zh-CN" altLang="en-US" dirty="0"/>
          </a:p>
        </p:txBody>
      </p:sp>
      <p:sp>
        <p:nvSpPr>
          <p:cNvPr id="37" name="文本框 36"/>
          <p:cNvSpPr txBox="1"/>
          <p:nvPr/>
        </p:nvSpPr>
        <p:spPr>
          <a:xfrm>
            <a:off x="3048147" y="4656785"/>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38" name="直接箭头连接符 37"/>
          <p:cNvCxnSpPr/>
          <p:nvPr/>
        </p:nvCxnSpPr>
        <p:spPr>
          <a:xfrm flipV="1">
            <a:off x="3098272" y="3377383"/>
            <a:ext cx="1602989" cy="580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3098272" y="4302905"/>
            <a:ext cx="1619650" cy="470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841359" y="3664927"/>
            <a:ext cx="0" cy="68168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a:blip r:embed="rId3"/>
          <a:stretch>
            <a:fillRect/>
          </a:stretch>
        </p:blipFill>
        <p:spPr>
          <a:xfrm>
            <a:off x="10423011" y="4302905"/>
            <a:ext cx="999643" cy="940492"/>
          </a:xfrm>
          <a:prstGeom prst="rect">
            <a:avLst/>
          </a:prstGeom>
        </p:spPr>
      </p:pic>
      <p:cxnSp>
        <p:nvCxnSpPr>
          <p:cNvPr id="55" name="直接箭头连接符 54"/>
          <p:cNvCxnSpPr>
            <a:stCxn id="54" idx="1"/>
          </p:cNvCxnSpPr>
          <p:nvPr/>
        </p:nvCxnSpPr>
        <p:spPr>
          <a:xfrm flipH="1">
            <a:off x="9119111" y="4773151"/>
            <a:ext cx="13039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545491" y="5317667"/>
            <a:ext cx="877163" cy="369332"/>
          </a:xfrm>
          <a:prstGeom prst="rect">
            <a:avLst/>
          </a:prstGeom>
          <a:noFill/>
        </p:spPr>
        <p:txBody>
          <a:bodyPr wrap="none" rtlCol="0">
            <a:spAutoFit/>
          </a:bodyPr>
          <a:lstStyle/>
          <a:p>
            <a:r>
              <a:rPr lang="zh-CN" altLang="en-US" dirty="0"/>
              <a:t>数据库</a:t>
            </a:r>
          </a:p>
        </p:txBody>
      </p:sp>
      <p:cxnSp>
        <p:nvCxnSpPr>
          <p:cNvPr id="5" name="直接箭头连接符 4"/>
          <p:cNvCxnSpPr>
            <a:stCxn id="30" idx="3"/>
            <a:endCxn id="35" idx="2"/>
          </p:cNvCxnSpPr>
          <p:nvPr/>
        </p:nvCxnSpPr>
        <p:spPr>
          <a:xfrm>
            <a:off x="6492820" y="4730297"/>
            <a:ext cx="752048" cy="10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796089" y="2887779"/>
            <a:ext cx="1942336" cy="72664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Servlet</a:t>
            </a:r>
          </a:p>
          <a:p>
            <a:pPr algn="ctr"/>
            <a:r>
              <a:rPr lang="zh-CN" altLang="en-US" dirty="0"/>
              <a:t>（控制器）</a:t>
            </a:r>
          </a:p>
        </p:txBody>
      </p:sp>
      <p:cxnSp>
        <p:nvCxnSpPr>
          <p:cNvPr id="12" name="直接箭头连接符 11"/>
          <p:cNvCxnSpPr>
            <a:stCxn id="21" idx="5"/>
          </p:cNvCxnSpPr>
          <p:nvPr/>
        </p:nvCxnSpPr>
        <p:spPr>
          <a:xfrm>
            <a:off x="6453976" y="3508008"/>
            <a:ext cx="1226984" cy="8386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028304" y="3543758"/>
            <a:ext cx="877163" cy="369332"/>
          </a:xfrm>
          <a:prstGeom prst="rect">
            <a:avLst/>
          </a:prstGeom>
          <a:noFill/>
        </p:spPr>
        <p:txBody>
          <a:bodyPr wrap="none" rtlCol="0">
            <a:spAutoFit/>
          </a:bodyPr>
          <a:lstStyle/>
          <a:p>
            <a:r>
              <a:rPr lang="zh-CN" altLang="en-US" dirty="0"/>
              <a:t>实例化</a:t>
            </a:r>
          </a:p>
        </p:txBody>
      </p:sp>
      <p:sp>
        <p:nvSpPr>
          <p:cNvPr id="15" name="文本框 14"/>
          <p:cNvSpPr txBox="1"/>
          <p:nvPr/>
        </p:nvSpPr>
        <p:spPr>
          <a:xfrm>
            <a:off x="2423422" y="6245007"/>
            <a:ext cx="7347639" cy="461665"/>
          </a:xfrm>
          <a:prstGeom prst="rect">
            <a:avLst/>
          </a:prstGeom>
          <a:noFill/>
        </p:spPr>
        <p:txBody>
          <a:bodyPr wrap="square" rtlCol="0">
            <a:spAutoFit/>
          </a:bodyPr>
          <a:lstStyle/>
          <a:p>
            <a:r>
              <a:rPr lang="zh-CN" altLang="en-US" sz="2400" dirty="0"/>
              <a:t>分离了</a:t>
            </a:r>
            <a:r>
              <a:rPr lang="zh-CN" altLang="en-US" sz="2400" dirty="0">
                <a:solidFill>
                  <a:srgbClr val="FF0000"/>
                </a:solidFill>
              </a:rPr>
              <a:t>数据展示</a:t>
            </a:r>
            <a:r>
              <a:rPr lang="en-US" altLang="zh-CN" sz="2400" dirty="0">
                <a:solidFill>
                  <a:srgbClr val="FF0000"/>
                </a:solidFill>
              </a:rPr>
              <a:t>(V)</a:t>
            </a:r>
            <a:r>
              <a:rPr lang="zh-CN" altLang="en-US" sz="2400" dirty="0"/>
              <a:t>、</a:t>
            </a:r>
            <a:r>
              <a:rPr lang="zh-CN" altLang="en-US" sz="2400" dirty="0">
                <a:solidFill>
                  <a:srgbClr val="FF0000"/>
                </a:solidFill>
              </a:rPr>
              <a:t>数据处理</a:t>
            </a:r>
            <a:r>
              <a:rPr lang="en-US" altLang="zh-CN" sz="2400" dirty="0">
                <a:solidFill>
                  <a:srgbClr val="FF0000"/>
                </a:solidFill>
              </a:rPr>
              <a:t>(M)</a:t>
            </a:r>
            <a:r>
              <a:rPr lang="zh-CN" altLang="en-US" sz="2400" dirty="0"/>
              <a:t>和</a:t>
            </a:r>
            <a:r>
              <a:rPr lang="zh-CN" altLang="en-US" sz="2400" dirty="0">
                <a:solidFill>
                  <a:srgbClr val="FF0000"/>
                </a:solidFill>
              </a:rPr>
              <a:t>流程控制</a:t>
            </a:r>
            <a:r>
              <a:rPr lang="en-US" altLang="zh-CN" sz="2400" dirty="0">
                <a:solidFill>
                  <a:srgbClr val="FF0000"/>
                </a:solidFill>
              </a:rPr>
              <a:t>(C)</a:t>
            </a:r>
            <a:endParaRPr lang="zh-CN" altLang="en-US" sz="2400" dirty="0">
              <a:solidFill>
                <a:srgbClr val="FF0000"/>
              </a:solidFill>
            </a:endParaRPr>
          </a:p>
        </p:txBody>
      </p:sp>
    </p:spTree>
    <p:extLst>
      <p:ext uri="{BB962C8B-B14F-4D97-AF65-F5344CB8AC3E}">
        <p14:creationId xmlns:p14="http://schemas.microsoft.com/office/powerpoint/2010/main" val="100056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5080237"/>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en-US" altLang="zh-CN" sz="2000" dirty="0">
                <a:sym typeface="+mn-ea"/>
              </a:rPr>
              <a:t>MVC</a:t>
            </a:r>
            <a:r>
              <a:rPr lang="zh-CN" altLang="en-US" sz="2000" dirty="0">
                <a:sym typeface="+mn-ea"/>
              </a:rPr>
              <a:t>是</a:t>
            </a:r>
            <a:r>
              <a:rPr lang="en-US" altLang="zh-CN" sz="2000" dirty="0">
                <a:sym typeface="+mn-ea"/>
              </a:rPr>
              <a:t>Xerox PARC</a:t>
            </a:r>
            <a:r>
              <a:rPr lang="zh-CN" altLang="en-US" sz="2000" dirty="0">
                <a:sym typeface="+mn-ea"/>
              </a:rPr>
              <a:t>在</a:t>
            </a:r>
            <a:r>
              <a:rPr lang="en-US" altLang="zh-CN" sz="2000" dirty="0">
                <a:sym typeface="+mn-ea"/>
              </a:rPr>
              <a:t>20</a:t>
            </a:r>
            <a:r>
              <a:rPr lang="zh-CN" altLang="en-US" sz="2000" dirty="0">
                <a:sym typeface="+mn-ea"/>
              </a:rPr>
              <a:t>世纪</a:t>
            </a:r>
            <a:r>
              <a:rPr lang="en-US" altLang="zh-CN" sz="2000" dirty="0">
                <a:sym typeface="+mn-ea"/>
              </a:rPr>
              <a:t>80</a:t>
            </a:r>
            <a:r>
              <a:rPr lang="zh-CN" altLang="en-US" sz="2000" dirty="0">
                <a:sym typeface="+mn-ea"/>
              </a:rPr>
              <a:t>年代为</a:t>
            </a:r>
            <a:r>
              <a:rPr lang="en-US" altLang="zh-CN" sz="2000" dirty="0">
                <a:sym typeface="+mn-ea"/>
              </a:rPr>
              <a:t>Smalltalk-80</a:t>
            </a:r>
            <a:r>
              <a:rPr lang="zh-CN" altLang="en-US" sz="2000" dirty="0">
                <a:sym typeface="+mn-ea"/>
              </a:rPr>
              <a:t>发明的一种设计模式，被广泛的应用于</a:t>
            </a:r>
            <a:r>
              <a:rPr lang="en-US" altLang="zh-CN" sz="2000" dirty="0">
                <a:sym typeface="+mn-ea"/>
              </a:rPr>
              <a:t>GUI</a:t>
            </a:r>
            <a:r>
              <a:rPr lang="zh-CN" altLang="en-US" sz="2000" dirty="0">
                <a:sym typeface="+mn-ea"/>
              </a:rPr>
              <a:t>开发。</a:t>
            </a:r>
            <a:r>
              <a:rPr lang="zh-CN" altLang="en-US" sz="2000" dirty="0">
                <a:sym typeface="+mn-ea"/>
                <a:hlinkClick r:id="rId2"/>
              </a:rPr>
              <a:t>资料链接</a:t>
            </a:r>
            <a:r>
              <a:rPr lang="zh-CN" altLang="en-US" sz="2000" dirty="0">
                <a:sym typeface="+mn-ea"/>
              </a:rPr>
              <a:t>，它强制性的将数据展示、数据处理和流程控制分开，即分成了</a:t>
            </a:r>
            <a:r>
              <a:rPr lang="en-US" altLang="zh-CN" sz="2000" dirty="0">
                <a:sym typeface="+mn-ea"/>
              </a:rPr>
              <a:t>3</a:t>
            </a:r>
            <a:r>
              <a:rPr lang="zh-CN" altLang="en-US" sz="2000" dirty="0">
                <a:sym typeface="+mn-ea"/>
              </a:rPr>
              <a:t>个核心模块：模型、视图和控制器，分别担当不同的任务。</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MVC</a:t>
            </a:r>
            <a:r>
              <a:rPr lang="zh-CN" altLang="en-US" sz="2000" dirty="0">
                <a:sym typeface="+mn-ea"/>
              </a:rPr>
              <a:t>的优点：</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低耦合性，可以很对数据展示形式、数据处理逻辑、流程逻辑分别进行修改</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高重用性和可适用性，如多种不同的数据展示形式使用同样的数据处理逻辑</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易于维护和部署</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有利于软件工程化管理</a:t>
            </a: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pic>
        <p:nvPicPr>
          <p:cNvPr id="4" name="图片 3">
            <a:extLst>
              <a:ext uri="{FF2B5EF4-FFF2-40B4-BE49-F238E27FC236}">
                <a16:creationId xmlns:a16="http://schemas.microsoft.com/office/drawing/2014/main" id="{FDA1E180-E642-AA40-92AF-B9B95FE287D0}"/>
              </a:ext>
            </a:extLst>
          </p:cNvPr>
          <p:cNvPicPr>
            <a:picLocks noChangeAspect="1"/>
          </p:cNvPicPr>
          <p:nvPr/>
        </p:nvPicPr>
        <p:blipFill>
          <a:blip r:embed="rId3"/>
          <a:stretch>
            <a:fillRect/>
          </a:stretch>
        </p:blipFill>
        <p:spPr>
          <a:xfrm>
            <a:off x="8166275" y="4901513"/>
            <a:ext cx="3523217" cy="1713998"/>
          </a:xfrm>
          <a:prstGeom prst="rect">
            <a:avLst/>
          </a:prstGeom>
        </p:spPr>
      </p:pic>
    </p:spTree>
    <p:extLst>
      <p:ext uri="{BB962C8B-B14F-4D97-AF65-F5344CB8AC3E}">
        <p14:creationId xmlns:p14="http://schemas.microsoft.com/office/powerpoint/2010/main" val="113824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a:rPr>
              <a:t>5.1 MVC</a:t>
            </a:r>
            <a:r>
              <a:rPr lang="zh-CN" altLang="en-US" b="0" kern="1800" dirty="0">
                <a:latin typeface="Times New Roman"/>
              </a:rPr>
              <a:t>设计模式</a:t>
            </a:r>
          </a:p>
        </p:txBody>
      </p:sp>
      <p:sp>
        <p:nvSpPr>
          <p:cNvPr id="3" name="文本框 2"/>
          <p:cNvSpPr txBox="1"/>
          <p:nvPr/>
        </p:nvSpPr>
        <p:spPr>
          <a:xfrm>
            <a:off x="250371" y="1223784"/>
            <a:ext cx="10694294" cy="269304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5.1.3 MVC</a:t>
            </a:r>
            <a:r>
              <a:rPr lang="zh-CN" altLang="en-US" sz="2300" dirty="0">
                <a:sym typeface="+mn-ea"/>
              </a:rPr>
              <a:t>设计模式</a:t>
            </a:r>
            <a:endParaRPr lang="en-US" altLang="zh-CN" sz="2300" dirty="0">
              <a:sym typeface="+mn-ea"/>
            </a:endParaRPr>
          </a:p>
          <a:p>
            <a:pPr marL="109855">
              <a:lnSpc>
                <a:spcPct val="150000"/>
              </a:lnSpc>
              <a:spcBef>
                <a:spcPts val="400"/>
              </a:spcBef>
              <a:buClr>
                <a:schemeClr val="accent1"/>
              </a:buClr>
              <a:buSzPct val="68000"/>
            </a:pPr>
            <a:r>
              <a:rPr lang="en-US" altLang="zh-CN" sz="2300" dirty="0">
                <a:sym typeface="+mn-ea"/>
              </a:rPr>
              <a:t>      </a:t>
            </a:r>
            <a:r>
              <a:rPr lang="zh-CN" altLang="en-US" sz="2000" dirty="0">
                <a:sym typeface="+mn-ea"/>
              </a:rPr>
              <a:t>很多</a:t>
            </a:r>
            <a:r>
              <a:rPr lang="en-US" altLang="zh-CN" sz="2000" dirty="0">
                <a:sym typeface="+mn-ea"/>
              </a:rPr>
              <a:t>MVC</a:t>
            </a:r>
            <a:r>
              <a:rPr lang="zh-CN" altLang="en-US" sz="2000" dirty="0">
                <a:sym typeface="+mn-ea"/>
              </a:rPr>
              <a:t>框架都在</a:t>
            </a:r>
            <a:r>
              <a:rPr lang="en-US" altLang="zh-CN" sz="2000" dirty="0">
                <a:sym typeface="+mn-ea"/>
              </a:rPr>
              <a:t>Model 2</a:t>
            </a:r>
            <a:r>
              <a:rPr lang="zh-CN" altLang="en-US" sz="2000" dirty="0">
                <a:sym typeface="+mn-ea"/>
              </a:rPr>
              <a:t>基础上进行了改进，增加了一个</a:t>
            </a:r>
            <a:r>
              <a:rPr lang="en-US" altLang="zh-CN" sz="2000" dirty="0">
                <a:sym typeface="+mn-ea"/>
              </a:rPr>
              <a:t>Dispatcher</a:t>
            </a:r>
            <a:r>
              <a:rPr lang="zh-CN" altLang="en-US" sz="2000" dirty="0">
                <a:sym typeface="+mn-ea"/>
              </a:rPr>
              <a:t>（分发器、前端控制器），如</a:t>
            </a:r>
            <a:r>
              <a:rPr lang="en-US" altLang="zh-CN" sz="2000" dirty="0">
                <a:sym typeface="+mn-ea"/>
              </a:rPr>
              <a:t>Struts2</a:t>
            </a:r>
            <a:r>
              <a:rPr lang="zh-CN" altLang="en-US" sz="2000" dirty="0">
                <a:sym typeface="+mn-ea"/>
              </a:rPr>
              <a:t>的分发器基于</a:t>
            </a:r>
            <a:r>
              <a:rPr lang="en-US" altLang="zh-CN" sz="2000" dirty="0">
                <a:sym typeface="+mn-ea"/>
              </a:rPr>
              <a:t>Filter</a:t>
            </a:r>
            <a:r>
              <a:rPr lang="zh-CN" altLang="en-US" sz="2000" dirty="0">
                <a:sym typeface="+mn-ea"/>
              </a:rPr>
              <a:t>实现，</a:t>
            </a:r>
            <a:r>
              <a:rPr lang="en-US" altLang="zh-CN" sz="2000" dirty="0">
                <a:sym typeface="+mn-ea"/>
              </a:rPr>
              <a:t>Spring MVC</a:t>
            </a:r>
            <a:r>
              <a:rPr lang="zh-CN" altLang="en-US" sz="2000" dirty="0">
                <a:sym typeface="+mn-ea"/>
              </a:rPr>
              <a:t>的分发器基于</a:t>
            </a:r>
            <a:r>
              <a:rPr lang="en-US" altLang="zh-CN" sz="2000" dirty="0">
                <a:sym typeface="+mn-ea"/>
              </a:rPr>
              <a:t>Servlet</a:t>
            </a:r>
            <a:r>
              <a:rPr lang="zh-CN" altLang="en-US" sz="2000" dirty="0">
                <a:sym typeface="+mn-ea"/>
              </a:rPr>
              <a:t>实现</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p>
          <a:p>
            <a:pPr marL="109855">
              <a:lnSpc>
                <a:spcPct val="150000"/>
              </a:lnSpc>
              <a:spcBef>
                <a:spcPts val="400"/>
              </a:spcBef>
              <a:buClr>
                <a:schemeClr val="accent1"/>
              </a:buClr>
              <a:buSzPct val="68000"/>
            </a:pPr>
            <a:endParaRPr lang="en-US" altLang="zh-CN" sz="2000" dirty="0">
              <a:sym typeface="+mn-ea"/>
            </a:endParaRPr>
          </a:p>
        </p:txBody>
      </p:sp>
      <p:sp>
        <p:nvSpPr>
          <p:cNvPr id="4" name="圆角矩形 3"/>
          <p:cNvSpPr/>
          <p:nvPr/>
        </p:nvSpPr>
        <p:spPr>
          <a:xfrm>
            <a:off x="1991743" y="3003896"/>
            <a:ext cx="4904038" cy="32432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圆角矩形 4"/>
          <p:cNvSpPr/>
          <p:nvPr/>
        </p:nvSpPr>
        <p:spPr>
          <a:xfrm>
            <a:off x="2847908" y="5319855"/>
            <a:ext cx="3893548" cy="80274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6" name="圆角矩形 5"/>
          <p:cNvSpPr/>
          <p:nvPr/>
        </p:nvSpPr>
        <p:spPr>
          <a:xfrm>
            <a:off x="4796645" y="3215772"/>
            <a:ext cx="1944811" cy="17555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a:t>
            </a:r>
            <a:endParaRPr lang="zh-CN" altLang="en-US" dirty="0"/>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331936" y="4204755"/>
            <a:ext cx="618331" cy="639838"/>
          </a:xfrm>
          <a:prstGeom prst="rect">
            <a:avLst/>
          </a:prstGeom>
        </p:spPr>
      </p:pic>
      <p:sp>
        <p:nvSpPr>
          <p:cNvPr id="8" name="椭圆 7"/>
          <p:cNvSpPr/>
          <p:nvPr/>
        </p:nvSpPr>
        <p:spPr>
          <a:xfrm>
            <a:off x="4977643" y="3483796"/>
            <a:ext cx="1674702" cy="4001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endParaRPr lang="zh-CN" altLang="en-US" dirty="0"/>
          </a:p>
        </p:txBody>
      </p:sp>
      <p:sp>
        <p:nvSpPr>
          <p:cNvPr id="9" name="椭圆 8"/>
          <p:cNvSpPr/>
          <p:nvPr/>
        </p:nvSpPr>
        <p:spPr>
          <a:xfrm>
            <a:off x="3022457" y="5482585"/>
            <a:ext cx="1351564" cy="4001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JSP</a:t>
            </a:r>
            <a:endParaRPr lang="zh-CN" altLang="en-US" dirty="0"/>
          </a:p>
        </p:txBody>
      </p:sp>
      <p:sp>
        <p:nvSpPr>
          <p:cNvPr id="10" name="文本框 9"/>
          <p:cNvSpPr txBox="1"/>
          <p:nvPr/>
        </p:nvSpPr>
        <p:spPr>
          <a:xfrm>
            <a:off x="993952" y="3638457"/>
            <a:ext cx="954107" cy="369332"/>
          </a:xfrm>
          <a:prstGeom prst="rect">
            <a:avLst/>
          </a:prstGeom>
          <a:noFill/>
        </p:spPr>
        <p:txBody>
          <a:bodyPr wrap="none" rtlCol="0">
            <a:spAutoFit/>
          </a:bodyPr>
          <a:lstStyle/>
          <a:p>
            <a:r>
              <a:rPr lang="en-US" altLang="zh-CN" dirty="0"/>
              <a:t>request</a:t>
            </a:r>
            <a:endParaRPr lang="zh-CN" altLang="en-US" dirty="0"/>
          </a:p>
        </p:txBody>
      </p:sp>
      <p:sp>
        <p:nvSpPr>
          <p:cNvPr id="11" name="文本框 10"/>
          <p:cNvSpPr txBox="1"/>
          <p:nvPr/>
        </p:nvSpPr>
        <p:spPr>
          <a:xfrm>
            <a:off x="932458" y="5052409"/>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12" name="直接箭头连接符 11"/>
          <p:cNvCxnSpPr/>
          <p:nvPr/>
        </p:nvCxnSpPr>
        <p:spPr>
          <a:xfrm flipV="1">
            <a:off x="1248833" y="3894353"/>
            <a:ext cx="1126662" cy="33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248836" y="4587232"/>
            <a:ext cx="1504475" cy="9303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534969" y="5511486"/>
            <a:ext cx="1351564" cy="4001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JSP</a:t>
            </a:r>
            <a:endParaRPr lang="zh-CN" altLang="en-US" dirty="0"/>
          </a:p>
        </p:txBody>
      </p:sp>
      <p:sp>
        <p:nvSpPr>
          <p:cNvPr id="17" name="椭圆 16"/>
          <p:cNvSpPr/>
          <p:nvPr/>
        </p:nvSpPr>
        <p:spPr>
          <a:xfrm>
            <a:off x="2375495" y="3429807"/>
            <a:ext cx="1855701" cy="72664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Dispatcher</a:t>
            </a:r>
          </a:p>
        </p:txBody>
      </p:sp>
      <p:cxnSp>
        <p:nvCxnSpPr>
          <p:cNvPr id="18" name="曲线连接符 17"/>
          <p:cNvCxnSpPr/>
          <p:nvPr/>
        </p:nvCxnSpPr>
        <p:spPr>
          <a:xfrm flipV="1">
            <a:off x="3989492" y="3491504"/>
            <a:ext cx="833826" cy="126144"/>
          </a:xfrm>
          <a:prstGeom prst="curvedConnector3">
            <a:avLst>
              <a:gd name="adj1" fmla="val 276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10800000">
            <a:off x="4079648" y="4031766"/>
            <a:ext cx="765177" cy="281298"/>
          </a:xfrm>
          <a:prstGeom prst="curvedConnector3">
            <a:avLst>
              <a:gd name="adj1" fmla="val 8309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6200000" flipH="1">
            <a:off x="2849457" y="4562105"/>
            <a:ext cx="1057932" cy="331436"/>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988150" y="4124930"/>
            <a:ext cx="1664195" cy="4001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endParaRPr lang="zh-CN" altLang="en-US" dirty="0"/>
          </a:p>
        </p:txBody>
      </p:sp>
      <p:sp>
        <p:nvSpPr>
          <p:cNvPr id="22" name="椭圆 21"/>
          <p:cNvSpPr/>
          <p:nvPr/>
        </p:nvSpPr>
        <p:spPr>
          <a:xfrm>
            <a:off x="7302462" y="4111516"/>
            <a:ext cx="1547132" cy="40011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Service</a:t>
            </a:r>
            <a:endParaRPr lang="zh-CN" altLang="en-US" dirty="0"/>
          </a:p>
        </p:txBody>
      </p:sp>
      <p:sp>
        <p:nvSpPr>
          <p:cNvPr id="23" name="椭圆 22"/>
          <p:cNvSpPr/>
          <p:nvPr/>
        </p:nvSpPr>
        <p:spPr>
          <a:xfrm>
            <a:off x="7228741" y="5007029"/>
            <a:ext cx="1696417" cy="40011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Service</a:t>
            </a:r>
            <a:endParaRPr lang="zh-CN" altLang="en-US" dirty="0"/>
          </a:p>
        </p:txBody>
      </p:sp>
      <p:sp>
        <p:nvSpPr>
          <p:cNvPr id="24" name="椭圆 23"/>
          <p:cNvSpPr/>
          <p:nvPr/>
        </p:nvSpPr>
        <p:spPr>
          <a:xfrm>
            <a:off x="9117539" y="4085596"/>
            <a:ext cx="1335937" cy="40011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Model</a:t>
            </a:r>
            <a:endParaRPr lang="zh-CN" altLang="en-US" dirty="0"/>
          </a:p>
        </p:txBody>
      </p:sp>
      <p:sp>
        <p:nvSpPr>
          <p:cNvPr id="25" name="椭圆 24"/>
          <p:cNvSpPr/>
          <p:nvPr/>
        </p:nvSpPr>
        <p:spPr>
          <a:xfrm>
            <a:off x="9126912" y="5007029"/>
            <a:ext cx="1335937" cy="40011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Model</a:t>
            </a:r>
            <a:endParaRPr lang="zh-CN" altLang="en-US" dirty="0"/>
          </a:p>
        </p:txBody>
      </p:sp>
      <p:pic>
        <p:nvPicPr>
          <p:cNvPr id="26" name="Picture 2" descr="https://timgsa.baidu.com/timg?image&amp;quality=80&amp;size=b9999_10000&amp;sec=1571468594195&amp;di=828fdfcf683fa0ac2ec9f330ba8901db&amp;imgtype=0&amp;src=http%3A%2F%2Fawb.img.xmtbang.com%2Fimg%2Fuploadnew%2F201511%2F01%2F23fa409076ec41819bb672346c667a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058" y="3977833"/>
            <a:ext cx="1062967" cy="106296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flipH="1">
            <a:off x="11183405" y="5040800"/>
            <a:ext cx="1030344" cy="369332"/>
          </a:xfrm>
          <a:prstGeom prst="rect">
            <a:avLst/>
          </a:prstGeom>
          <a:noFill/>
        </p:spPr>
        <p:txBody>
          <a:bodyPr wrap="square" rtlCol="0">
            <a:spAutoFit/>
          </a:bodyPr>
          <a:lstStyle/>
          <a:p>
            <a:r>
              <a:rPr lang="zh-CN" altLang="en-US" dirty="0"/>
              <a:t>数据库</a:t>
            </a:r>
          </a:p>
        </p:txBody>
      </p:sp>
      <p:sp>
        <p:nvSpPr>
          <p:cNvPr id="28" name="左右箭头 27"/>
          <p:cNvSpPr/>
          <p:nvPr/>
        </p:nvSpPr>
        <p:spPr>
          <a:xfrm>
            <a:off x="10557706" y="4659515"/>
            <a:ext cx="516352" cy="1850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466180" y="4544290"/>
            <a:ext cx="697627" cy="400110"/>
          </a:xfrm>
          <a:prstGeom prst="rect">
            <a:avLst/>
          </a:prstGeom>
          <a:noFill/>
        </p:spPr>
        <p:txBody>
          <a:bodyPr wrap="none" rtlCol="0">
            <a:spAutoFit/>
          </a:bodyPr>
          <a:lstStyle/>
          <a:p>
            <a:r>
              <a:rPr lang="en-US" altLang="zh-CN" sz="2000" b="1" dirty="0"/>
              <a:t>……</a:t>
            </a:r>
            <a:endParaRPr lang="zh-CN" altLang="en-US" sz="2000" b="1" dirty="0"/>
          </a:p>
        </p:txBody>
      </p:sp>
      <p:sp>
        <p:nvSpPr>
          <p:cNvPr id="37" name="文本框 36"/>
          <p:cNvSpPr txBox="1"/>
          <p:nvPr/>
        </p:nvSpPr>
        <p:spPr>
          <a:xfrm>
            <a:off x="5870905" y="5485809"/>
            <a:ext cx="697627" cy="400110"/>
          </a:xfrm>
          <a:prstGeom prst="rect">
            <a:avLst/>
          </a:prstGeom>
          <a:noFill/>
        </p:spPr>
        <p:txBody>
          <a:bodyPr wrap="none" rtlCol="0">
            <a:spAutoFit/>
          </a:bodyPr>
          <a:lstStyle/>
          <a:p>
            <a:r>
              <a:rPr lang="en-US" altLang="zh-CN" sz="2000" b="1" dirty="0"/>
              <a:t>……</a:t>
            </a:r>
            <a:endParaRPr lang="zh-CN" altLang="en-US" sz="2000" b="1" dirty="0"/>
          </a:p>
        </p:txBody>
      </p:sp>
      <p:sp>
        <p:nvSpPr>
          <p:cNvPr id="38" name="圆角矩形 37"/>
          <p:cNvSpPr/>
          <p:nvPr/>
        </p:nvSpPr>
        <p:spPr>
          <a:xfrm>
            <a:off x="7225738" y="3003896"/>
            <a:ext cx="1727556" cy="324321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9" name="圆角矩形 38"/>
          <p:cNvSpPr/>
          <p:nvPr/>
        </p:nvSpPr>
        <p:spPr>
          <a:xfrm>
            <a:off x="9082686" y="3003896"/>
            <a:ext cx="1500115" cy="3243216"/>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40" name="左右箭头 39"/>
          <p:cNvSpPr/>
          <p:nvPr/>
        </p:nvSpPr>
        <p:spPr>
          <a:xfrm>
            <a:off x="8766899" y="4628381"/>
            <a:ext cx="516352" cy="1850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左右箭头 40"/>
          <p:cNvSpPr/>
          <p:nvPr/>
        </p:nvSpPr>
        <p:spPr>
          <a:xfrm>
            <a:off x="6726770" y="4701208"/>
            <a:ext cx="643657" cy="1951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flipV="1">
            <a:off x="1561514" y="6020971"/>
            <a:ext cx="1286394" cy="2813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矩形 44"/>
          <p:cNvSpPr/>
          <p:nvPr/>
        </p:nvSpPr>
        <p:spPr>
          <a:xfrm>
            <a:off x="574498" y="6331520"/>
            <a:ext cx="8864922" cy="507831"/>
          </a:xfrm>
          <a:prstGeom prst="rect">
            <a:avLst/>
          </a:prstGeom>
        </p:spPr>
        <p:txBody>
          <a:bodyPr wrap="square">
            <a:spAutoFit/>
          </a:bodyPr>
          <a:lstStyle/>
          <a:p>
            <a:pPr>
              <a:lnSpc>
                <a:spcPct val="150000"/>
              </a:lnSpc>
            </a:pPr>
            <a:r>
              <a:rPr lang="zh-CN" altLang="en-US" dirty="0"/>
              <a:t>表现层，可以使用其它模板技术替代（如</a:t>
            </a:r>
            <a:r>
              <a:rPr lang="en-US" altLang="zh-CN" dirty="0" err="1"/>
              <a:t>Freemarker</a:t>
            </a:r>
            <a:r>
              <a:rPr lang="zh-CN" altLang="en-US" dirty="0"/>
              <a:t>、</a:t>
            </a:r>
            <a:r>
              <a:rPr lang="en-US" altLang="zh-CN" dirty="0"/>
              <a:t>Velocity</a:t>
            </a:r>
            <a:r>
              <a:rPr lang="zh-CN" altLang="en-US" dirty="0"/>
              <a:t>、</a:t>
            </a:r>
            <a:r>
              <a:rPr lang="en-US" altLang="zh-CN" dirty="0" err="1"/>
              <a:t>Thymeleaf</a:t>
            </a:r>
            <a:r>
              <a:rPr lang="zh-CN" altLang="en-US" dirty="0"/>
              <a:t>）</a:t>
            </a:r>
            <a:endParaRPr lang="en-US" altLang="zh-CN" dirty="0"/>
          </a:p>
        </p:txBody>
      </p:sp>
    </p:spTree>
    <p:extLst>
      <p:ext uri="{BB962C8B-B14F-4D97-AF65-F5344CB8AC3E}">
        <p14:creationId xmlns:p14="http://schemas.microsoft.com/office/powerpoint/2010/main" val="3890566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4008</TotalTime>
  <Words>1970</Words>
  <Application>Microsoft Macintosh PowerPoint</Application>
  <PresentationFormat>宽屏</PresentationFormat>
  <Paragraphs>248</Paragraphs>
  <Slides>40</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华文细黑</vt:lpstr>
      <vt:lpstr>宋体</vt:lpstr>
      <vt:lpstr>微软雅黑 Light</vt:lpstr>
      <vt:lpstr>Arial</vt:lpstr>
      <vt:lpstr>Calibri</vt:lpstr>
      <vt:lpstr>Times New Roman</vt:lpstr>
      <vt:lpstr>Wingdings</vt:lpstr>
      <vt:lpstr>Wingdings 3</vt:lpstr>
      <vt:lpstr>Office 主题</vt:lpstr>
      <vt:lpstr>PowerPoint 演示文稿</vt:lpstr>
      <vt:lpstr>第5章 MVC与Spring Web开发框架简介</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5.1 MVC设计模式</vt:lpstr>
      <vt:lpstr>5.2 Spring Web开发简介</vt:lpstr>
      <vt:lpstr>5.2 Spring Web开发简介</vt:lpstr>
      <vt:lpstr>5.2 Spring Web开发简介</vt:lpstr>
      <vt:lpstr>5.2 Spring Web开发简介</vt:lpstr>
      <vt:lpstr>5.2 Spring Web开发简介</vt:lpstr>
      <vt:lpstr>5.2 Spring Web开发简介</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lpstr>5.3 Hello World示例程序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2483</cp:lastModifiedBy>
  <cp:revision>348</cp:revision>
  <dcterms:created xsi:type="dcterms:W3CDTF">2015-10-07T04:43:28Z</dcterms:created>
  <dcterms:modified xsi:type="dcterms:W3CDTF">2020-10-25T13:17:20Z</dcterms:modified>
</cp:coreProperties>
</file>